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111"/>
  </p:notesMasterIdLst>
  <p:handoutMasterIdLst>
    <p:handoutMasterId r:id="rId112"/>
  </p:handoutMasterIdLst>
  <p:sldIdLst>
    <p:sldId id="256" r:id="rId2"/>
    <p:sldId id="466" r:id="rId3"/>
    <p:sldId id="467" r:id="rId4"/>
    <p:sldId id="257" r:id="rId5"/>
    <p:sldId id="258" r:id="rId6"/>
    <p:sldId id="259" r:id="rId7"/>
    <p:sldId id="429" r:id="rId8"/>
    <p:sldId id="433" r:id="rId9"/>
    <p:sldId id="434" r:id="rId10"/>
    <p:sldId id="435" r:id="rId11"/>
    <p:sldId id="436" r:id="rId12"/>
    <p:sldId id="437" r:id="rId13"/>
    <p:sldId id="457" r:id="rId14"/>
    <p:sldId id="458" r:id="rId15"/>
    <p:sldId id="438" r:id="rId16"/>
    <p:sldId id="439" r:id="rId17"/>
    <p:sldId id="459" r:id="rId18"/>
    <p:sldId id="460" r:id="rId19"/>
    <p:sldId id="461" r:id="rId20"/>
    <p:sldId id="462" r:id="rId21"/>
    <p:sldId id="463" r:id="rId22"/>
    <p:sldId id="464"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30" r:id="rId41"/>
    <p:sldId id="431" r:id="rId42"/>
    <p:sldId id="465" r:id="rId43"/>
    <p:sldId id="468" r:id="rId44"/>
    <p:sldId id="469" r:id="rId45"/>
    <p:sldId id="470" r:id="rId46"/>
    <p:sldId id="432" r:id="rId47"/>
    <p:sldId id="501" r:id="rId48"/>
    <p:sldId id="502" r:id="rId49"/>
    <p:sldId id="503"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16" r:id="rId63"/>
    <p:sldId id="517" r:id="rId64"/>
    <p:sldId id="518" r:id="rId65"/>
    <p:sldId id="519" r:id="rId66"/>
    <p:sldId id="520" r:id="rId67"/>
    <p:sldId id="521" r:id="rId68"/>
    <p:sldId id="522" r:id="rId69"/>
    <p:sldId id="523" r:id="rId70"/>
    <p:sldId id="524" r:id="rId71"/>
    <p:sldId id="525" r:id="rId72"/>
    <p:sldId id="526" r:id="rId73"/>
    <p:sldId id="527" r:id="rId74"/>
    <p:sldId id="528" r:id="rId75"/>
    <p:sldId id="529" r:id="rId76"/>
    <p:sldId id="530" r:id="rId77"/>
    <p:sldId id="531" r:id="rId78"/>
    <p:sldId id="532" r:id="rId79"/>
    <p:sldId id="533" r:id="rId80"/>
    <p:sldId id="534" r:id="rId81"/>
    <p:sldId id="472" r:id="rId82"/>
    <p:sldId id="473" r:id="rId83"/>
    <p:sldId id="474" r:id="rId84"/>
    <p:sldId id="475" r:id="rId85"/>
    <p:sldId id="476" r:id="rId86"/>
    <p:sldId id="477" r:id="rId87"/>
    <p:sldId id="478" r:id="rId88"/>
    <p:sldId id="479" r:id="rId89"/>
    <p:sldId id="480" r:id="rId90"/>
    <p:sldId id="481" r:id="rId91"/>
    <p:sldId id="482" r:id="rId92"/>
    <p:sldId id="483" r:id="rId93"/>
    <p:sldId id="484" r:id="rId94"/>
    <p:sldId id="485" r:id="rId95"/>
    <p:sldId id="486" r:id="rId96"/>
    <p:sldId id="487" r:id="rId97"/>
    <p:sldId id="488" r:id="rId98"/>
    <p:sldId id="489" r:id="rId99"/>
    <p:sldId id="490" r:id="rId100"/>
    <p:sldId id="491" r:id="rId101"/>
    <p:sldId id="492" r:id="rId102"/>
    <p:sldId id="493" r:id="rId103"/>
    <p:sldId id="494" r:id="rId104"/>
    <p:sldId id="495" r:id="rId105"/>
    <p:sldId id="496" r:id="rId106"/>
    <p:sldId id="497" r:id="rId107"/>
    <p:sldId id="498" r:id="rId108"/>
    <p:sldId id="499" r:id="rId109"/>
    <p:sldId id="50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4" autoAdjust="0"/>
  </p:normalViewPr>
  <p:slideViewPr>
    <p:cSldViewPr snapToGrid="0">
      <p:cViewPr varScale="1">
        <p:scale>
          <a:sx n="69" d="100"/>
          <a:sy n="69" d="100"/>
        </p:scale>
        <p:origin x="732" y="96"/>
      </p:cViewPr>
      <p:guideLst/>
    </p:cSldViewPr>
  </p:slideViewPr>
  <p:notesTextViewPr>
    <p:cViewPr>
      <p:scale>
        <a:sx n="1" d="1"/>
        <a:sy n="1" d="1"/>
      </p:scale>
      <p:origin x="0" y="0"/>
    </p:cViewPr>
  </p:notesTextViewPr>
  <p:notesViewPr>
    <p:cSldViewPr snapToGrid="0">
      <p:cViewPr varScale="1">
        <p:scale>
          <a:sx n="56" d="100"/>
          <a:sy n="56" d="100"/>
        </p:scale>
        <p:origin x="283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7597E6-361C-4C1C-8320-631016DD0393}" type="datetimeFigureOut">
              <a:rPr lang="en-IN" smtClean="0"/>
              <a:t>27/12/2017</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3EE7DC-023C-4BBA-A4BF-0899954339E1}" type="slidenum">
              <a:rPr lang="en-IN" smtClean="0"/>
              <a:t>‹#›</a:t>
            </a:fld>
            <a:endParaRPr lang="en-IN"/>
          </a:p>
        </p:txBody>
      </p:sp>
    </p:spTree>
    <p:extLst>
      <p:ext uri="{BB962C8B-B14F-4D97-AF65-F5344CB8AC3E}">
        <p14:creationId xmlns:p14="http://schemas.microsoft.com/office/powerpoint/2010/main" val="2130341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1C6C9-094F-4F1A-99D1-7F8A86BC4F8D}" type="datetimeFigureOut">
              <a:rPr lang="en-IN" smtClean="0"/>
              <a:t>27/12/2017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A7EF4-3A89-40E4-B1F0-E45FB2636B78}" type="slidenum">
              <a:rPr lang="en-IN" smtClean="0"/>
              <a:t>‹#›</a:t>
            </a:fld>
            <a:endParaRPr lang="en-IN"/>
          </a:p>
        </p:txBody>
      </p:sp>
    </p:spTree>
    <p:extLst>
      <p:ext uri="{BB962C8B-B14F-4D97-AF65-F5344CB8AC3E}">
        <p14:creationId xmlns:p14="http://schemas.microsoft.com/office/powerpoint/2010/main" val="185884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DA07192A-33E4-48BF-8950-3B23D503EF9A}" type="slidenum">
              <a:rPr lang="nl-NL" altLang="en-US"/>
              <a:pPr/>
              <a:t>47</a:t>
            </a:fld>
            <a:endParaRPr lang="nl-NL" altLang="en-US"/>
          </a:p>
        </p:txBody>
      </p:sp>
      <p:sp>
        <p:nvSpPr>
          <p:cNvPr id="668674" name="Rectangle 2"/>
          <p:cNvSpPr>
            <a:spLocks noChangeArrowheads="1" noTextEdit="1"/>
          </p:cNvSpPr>
          <p:nvPr>
            <p:ph type="sldImg"/>
          </p:nvPr>
        </p:nvSpPr>
        <p:spPr>
          <a:xfrm>
            <a:off x="458788" y="719138"/>
            <a:ext cx="6400800" cy="3600450"/>
          </a:xfrm>
          <a:ln/>
        </p:spPr>
      </p:sp>
      <p:sp>
        <p:nvSpPr>
          <p:cNvPr id="668675" name="Rectangle 3"/>
          <p:cNvSpPr>
            <a:spLocks noGrp="1" noChangeArrowheads="1"/>
          </p:cNvSpPr>
          <p:nvPr>
            <p:ph type="body" idx="1"/>
          </p:nvPr>
        </p:nvSpPr>
        <p:spPr>
          <a:xfrm>
            <a:off x="976313" y="4560888"/>
            <a:ext cx="5362575" cy="4321175"/>
          </a:xfrm>
        </p:spPr>
        <p:txBody>
          <a:bodyPr/>
          <a:lstStyle/>
          <a:p>
            <a:r>
              <a:rPr lang="nl-NL" altLang="en-US" sz="1400"/>
              <a:t>In a sense, the two elements on the lower left are new: the elements labeled appearance/behaviour, and the one labelled architectural design</a:t>
            </a:r>
          </a:p>
        </p:txBody>
      </p:sp>
    </p:spTree>
    <p:extLst>
      <p:ext uri="{BB962C8B-B14F-4D97-AF65-F5344CB8AC3E}">
        <p14:creationId xmlns:p14="http://schemas.microsoft.com/office/powerpoint/2010/main" val="2115443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537C42BF-707C-455E-B19D-4E2EB688A256}" type="slidenum">
              <a:rPr lang="en-US" altLang="en-US"/>
              <a:pPr/>
              <a:t>88</a:t>
            </a:fld>
            <a:endParaRPr lang="en-US" altLang="en-US"/>
          </a:p>
        </p:txBody>
      </p:sp>
      <p:sp>
        <p:nvSpPr>
          <p:cNvPr id="52226" name="Rectangle 2"/>
          <p:cNvSpPr>
            <a:spLocks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303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95AD2A2E-F058-4405-BD15-FA95005531EA}" type="slidenum">
              <a:rPr lang="en-US" altLang="en-US"/>
              <a:pPr/>
              <a:t>89</a:t>
            </a:fld>
            <a:endParaRPr lang="en-US" altLang="en-US"/>
          </a:p>
        </p:txBody>
      </p:sp>
      <p:sp>
        <p:nvSpPr>
          <p:cNvPr id="95234" name="Rectangle 2"/>
          <p:cNvSpPr>
            <a:spLocks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2700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5C7F16FA-5F1C-40E5-80F9-0D153E220854}" type="slidenum">
              <a:rPr lang="en-US" altLang="en-US"/>
              <a:pPr/>
              <a:t>90</a:t>
            </a:fld>
            <a:endParaRPr lang="en-US" altLang="en-US"/>
          </a:p>
        </p:txBody>
      </p:sp>
      <p:sp>
        <p:nvSpPr>
          <p:cNvPr id="96258" name="Rectangle 2"/>
          <p:cNvSpPr>
            <a:spLocks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7224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2C9E7370-A009-428B-A5E9-42B229E86D01}" type="slidenum">
              <a:rPr lang="en-US" altLang="en-US"/>
              <a:pPr/>
              <a:t>91</a:t>
            </a:fld>
            <a:endParaRPr lang="en-US" altLang="en-US"/>
          </a:p>
        </p:txBody>
      </p:sp>
      <p:sp>
        <p:nvSpPr>
          <p:cNvPr id="97282" name="Rectangle 2"/>
          <p:cNvSpPr>
            <a:spLocks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62082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BB0BB15D-368B-452D-A4A5-F84C33ADEE3C}" type="slidenum">
              <a:rPr lang="en-US" altLang="en-US"/>
              <a:pPr/>
              <a:t>92</a:t>
            </a:fld>
            <a:endParaRPr lang="en-US" altLang="en-US"/>
          </a:p>
        </p:txBody>
      </p:sp>
      <p:sp>
        <p:nvSpPr>
          <p:cNvPr id="98306" name="Rectangle 2"/>
          <p:cNvSpPr>
            <a:spLocks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46261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700B6C97-F581-4EB7-A024-9F686BAF752A}" type="slidenum">
              <a:rPr lang="en-US" altLang="en-US"/>
              <a:pPr/>
              <a:t>93</a:t>
            </a:fld>
            <a:endParaRPr lang="en-US" altLang="en-US"/>
          </a:p>
        </p:txBody>
      </p:sp>
      <p:sp>
        <p:nvSpPr>
          <p:cNvPr id="99330" name="Rectangle 2"/>
          <p:cNvSpPr>
            <a:spLocks noChangeArrowheads="1" noTextEdit="1"/>
          </p:cNvSpPr>
          <p:nvPr>
            <p:ph type="sldImg"/>
          </p:nvPr>
        </p:nvSpPr>
        <p:spPr>
          <a:ln/>
        </p:spPr>
      </p:sp>
      <p:sp>
        <p:nvSpPr>
          <p:cNvPr id="99331" name="Rectangle 3"/>
          <p:cNvSpPr>
            <a:spLocks noGrp="1" noChangeArrowheads="1"/>
          </p:cNvSpPr>
          <p:nvPr>
            <p:ph type="body" idx="1"/>
          </p:nvPr>
        </p:nvSpPr>
        <p:spPr/>
        <p:txBody>
          <a:bodyPr/>
          <a:lstStyle/>
          <a:p>
            <a:r>
              <a:rPr lang="en-US" altLang="en-US"/>
              <a:t>This is a data-oriented style, idea is 30+ years old (Engelbart)</a:t>
            </a:r>
          </a:p>
        </p:txBody>
      </p:sp>
    </p:spTree>
    <p:extLst>
      <p:ext uri="{BB962C8B-B14F-4D97-AF65-F5344CB8AC3E}">
        <p14:creationId xmlns:p14="http://schemas.microsoft.com/office/powerpoint/2010/main" val="1410552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92AC93FE-198A-4861-9FA8-F4A9E1D00A3F}" type="slidenum">
              <a:rPr lang="en-US" altLang="en-US"/>
              <a:pPr/>
              <a:t>94</a:t>
            </a:fld>
            <a:endParaRPr lang="en-US" altLang="en-US"/>
          </a:p>
        </p:txBody>
      </p:sp>
      <p:sp>
        <p:nvSpPr>
          <p:cNvPr id="100354" name="Rectangle 2"/>
          <p:cNvSpPr>
            <a:spLocks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05323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E9527FAE-EED3-4EDA-8B98-59864EDF5A33}" type="slidenum">
              <a:rPr lang="en-US" altLang="en-US"/>
              <a:pPr/>
              <a:t>95</a:t>
            </a:fld>
            <a:endParaRPr lang="en-US" altLang="en-US"/>
          </a:p>
        </p:txBody>
      </p:sp>
      <p:sp>
        <p:nvSpPr>
          <p:cNvPr id="101378" name="Rectangle 2"/>
          <p:cNvSpPr>
            <a:spLocks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16628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1B4B57F1-ADFE-4941-8BF9-6F22C4046FCA}" type="slidenum">
              <a:rPr lang="en-US" altLang="en-US"/>
              <a:pPr/>
              <a:t>96</a:t>
            </a:fld>
            <a:endParaRPr lang="en-US" altLang="en-US"/>
          </a:p>
        </p:txBody>
      </p:sp>
      <p:sp>
        <p:nvSpPr>
          <p:cNvPr id="102402" name="Rectangle 2"/>
          <p:cNvSpPr>
            <a:spLocks noChangeArrowheads="1" noTextEdit="1"/>
          </p:cNvSpPr>
          <p:nvPr>
            <p:ph type="sldImg"/>
          </p:nvPr>
        </p:nvSpPr>
        <p:spPr>
          <a:ln/>
        </p:spPr>
      </p:sp>
      <p:sp>
        <p:nvSpPr>
          <p:cNvPr id="102403" name="Rectangle 3"/>
          <p:cNvSpPr>
            <a:spLocks noGrp="1" noChangeArrowheads="1"/>
          </p:cNvSpPr>
          <p:nvPr>
            <p:ph type="body" idx="1"/>
          </p:nvPr>
        </p:nvSpPr>
        <p:spPr/>
        <p:txBody>
          <a:bodyPr/>
          <a:lstStyle/>
          <a:p>
            <a:r>
              <a:rPr lang="en-US" altLang="en-US"/>
              <a:t>Contrast with explicit invocation</a:t>
            </a:r>
          </a:p>
        </p:txBody>
      </p:sp>
    </p:spTree>
    <p:extLst>
      <p:ext uri="{BB962C8B-B14F-4D97-AF65-F5344CB8AC3E}">
        <p14:creationId xmlns:p14="http://schemas.microsoft.com/office/powerpoint/2010/main" val="1386430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032688E7-229C-4547-9CA8-C2F8D77DAA89}" type="slidenum">
              <a:rPr lang="en-US" altLang="en-US"/>
              <a:pPr/>
              <a:t>97</a:t>
            </a:fld>
            <a:endParaRPr lang="en-US" altLang="en-US"/>
          </a:p>
        </p:txBody>
      </p:sp>
      <p:sp>
        <p:nvSpPr>
          <p:cNvPr id="103426" name="Rectangle 2"/>
          <p:cNvSpPr>
            <a:spLocks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83017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095B5449-9A0D-490F-B823-2F7BCAD143B6}" type="slidenum">
              <a:rPr lang="nl-NL" altLang="en-US"/>
              <a:pPr/>
              <a:t>48</a:t>
            </a:fld>
            <a:endParaRPr lang="nl-NL" altLang="en-US"/>
          </a:p>
        </p:txBody>
      </p:sp>
      <p:sp>
        <p:nvSpPr>
          <p:cNvPr id="805890" name="Rectangle 2"/>
          <p:cNvSpPr>
            <a:spLocks noChangeArrowheads="1" noTextEdit="1"/>
          </p:cNvSpPr>
          <p:nvPr>
            <p:ph type="sldImg"/>
          </p:nvPr>
        </p:nvSpPr>
        <p:spPr>
          <a:xfrm>
            <a:off x="458788" y="720725"/>
            <a:ext cx="6400800" cy="3600450"/>
          </a:xfrm>
          <a:ln/>
        </p:spPr>
      </p:sp>
      <p:sp>
        <p:nvSpPr>
          <p:cNvPr id="805891" name="Rectangle 3"/>
          <p:cNvSpPr>
            <a:spLocks noGrp="1" noChangeArrowheads="1"/>
          </p:cNvSpPr>
          <p:nvPr>
            <p:ph type="body" idx="1"/>
          </p:nvPr>
        </p:nvSpPr>
        <p:spPr/>
        <p:txBody>
          <a:bodyPr/>
          <a:lstStyle/>
          <a:p>
            <a:r>
              <a:rPr lang="en-US" altLang="en-US"/>
              <a:t>Iteratie in dit model zit vooral in de requirements, en met slechts een paar stakeholders: onwerpers, opdrachtgever en gebruiker, met name. </a:t>
            </a:r>
          </a:p>
          <a:p>
            <a:endParaRPr lang="en-US" altLang="en-US"/>
          </a:p>
          <a:p>
            <a:r>
              <a:rPr lang="en-US" altLang="en-US"/>
              <a:t>Anzelfsprekend is er ook iteratie omdat bv kwaliteitskenmerken niet re realiseren zijn, eea te duur wordt, enz. Maar dat is vaak nadat de overeenkomst gesloten is.</a:t>
            </a:r>
          </a:p>
        </p:txBody>
      </p:sp>
    </p:spTree>
    <p:extLst>
      <p:ext uri="{BB962C8B-B14F-4D97-AF65-F5344CB8AC3E}">
        <p14:creationId xmlns:p14="http://schemas.microsoft.com/office/powerpoint/2010/main" val="28573175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A90641CA-4C4F-478B-8778-098479924EF4}" type="slidenum">
              <a:rPr lang="en-US" altLang="en-US"/>
              <a:pPr/>
              <a:t>98</a:t>
            </a:fld>
            <a:endParaRPr lang="en-US" altLang="en-US"/>
          </a:p>
        </p:txBody>
      </p:sp>
      <p:sp>
        <p:nvSpPr>
          <p:cNvPr id="104450" name="Rectangle 2"/>
          <p:cNvSpPr>
            <a:spLocks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9006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758D485C-AF84-4ECE-B0B2-2DAC07926D95}" type="slidenum">
              <a:rPr lang="en-US" altLang="en-US"/>
              <a:pPr/>
              <a:t>99</a:t>
            </a:fld>
            <a:endParaRPr lang="en-US" altLang="en-US"/>
          </a:p>
        </p:txBody>
      </p:sp>
      <p:sp>
        <p:nvSpPr>
          <p:cNvPr id="105474" name="Rectangle 2"/>
          <p:cNvSpPr>
            <a:spLocks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4920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5BE80703-A78F-441A-8692-8E40674B2079}" type="slidenum">
              <a:rPr lang="en-US" altLang="en-US"/>
              <a:pPr/>
              <a:t>100</a:t>
            </a:fld>
            <a:endParaRPr lang="en-US" altLang="en-US"/>
          </a:p>
        </p:txBody>
      </p:sp>
      <p:sp>
        <p:nvSpPr>
          <p:cNvPr id="106498" name="Rectangle 2"/>
          <p:cNvSpPr>
            <a:spLocks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6869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A5A4700A-FD5B-4102-A8FB-6A0BB6C7D105}" type="slidenum">
              <a:rPr lang="en-US" altLang="en-US"/>
              <a:pPr/>
              <a:t>101</a:t>
            </a:fld>
            <a:endParaRPr lang="en-US" altLang="en-US"/>
          </a:p>
        </p:txBody>
      </p:sp>
      <p:sp>
        <p:nvSpPr>
          <p:cNvPr id="107522" name="Rectangle 2"/>
          <p:cNvSpPr>
            <a:spLocks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2472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1F50539C-6B27-481F-A581-ACF46D04D29E}" type="slidenum">
              <a:rPr lang="en-US" altLang="en-US"/>
              <a:pPr/>
              <a:t>102</a:t>
            </a:fld>
            <a:endParaRPr lang="en-US" altLang="en-US"/>
          </a:p>
        </p:txBody>
      </p:sp>
      <p:sp>
        <p:nvSpPr>
          <p:cNvPr id="108546" name="Rectangle 2"/>
          <p:cNvSpPr>
            <a:spLocks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96512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29D7A7F2-0C56-457C-AE4B-92F356FBD127}" type="slidenum">
              <a:rPr lang="en-US" altLang="en-US"/>
              <a:pPr/>
              <a:t>103</a:t>
            </a:fld>
            <a:endParaRPr lang="en-US" altLang="en-US"/>
          </a:p>
        </p:txBody>
      </p:sp>
      <p:sp>
        <p:nvSpPr>
          <p:cNvPr id="109570" name="Rectangle 2"/>
          <p:cNvSpPr>
            <a:spLocks noChangeArrowheads="1" noTextEdit="1"/>
          </p:cNvSpPr>
          <p:nvPr>
            <p:ph type="sldImg"/>
          </p:nvPr>
        </p:nvSpPr>
        <p:spPr>
          <a:ln/>
        </p:spPr>
      </p:sp>
      <p:sp>
        <p:nvSpPr>
          <p:cNvPr id="109571" name="Rectangle 3"/>
          <p:cNvSpPr>
            <a:spLocks noGrp="1" noChangeArrowheads="1"/>
          </p:cNvSpPr>
          <p:nvPr>
            <p:ph type="body" idx="1"/>
          </p:nvPr>
        </p:nvSpPr>
        <p:spPr/>
        <p:txBody>
          <a:bodyPr/>
          <a:lstStyle/>
          <a:p>
            <a:r>
              <a:rPr lang="en-US" altLang="en-US"/>
              <a:t>Server is permanent, clients may come and go</a:t>
            </a:r>
          </a:p>
        </p:txBody>
      </p:sp>
    </p:spTree>
    <p:extLst>
      <p:ext uri="{BB962C8B-B14F-4D97-AF65-F5344CB8AC3E}">
        <p14:creationId xmlns:p14="http://schemas.microsoft.com/office/powerpoint/2010/main" val="234185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98500269-62F3-4CEE-8593-3799A77B57ED}" type="slidenum">
              <a:rPr lang="en-US" altLang="en-US"/>
              <a:pPr/>
              <a:t>104</a:t>
            </a:fld>
            <a:endParaRPr lang="en-US" altLang="en-US"/>
          </a:p>
        </p:txBody>
      </p:sp>
      <p:sp>
        <p:nvSpPr>
          <p:cNvPr id="110594" name="Rectangle 2"/>
          <p:cNvSpPr>
            <a:spLocks noChangeArrowheads="1" noTextEdit="1"/>
          </p:cNvSpPr>
          <p:nvPr>
            <p:ph type="sldImg"/>
          </p:nvPr>
        </p:nvSpPr>
        <p:spPr>
          <a:ln/>
        </p:spPr>
      </p:sp>
      <p:sp>
        <p:nvSpPr>
          <p:cNvPr id="110595" name="Rectangle 3"/>
          <p:cNvSpPr>
            <a:spLocks noGrp="1" noChangeArrowheads="1"/>
          </p:cNvSpPr>
          <p:nvPr>
            <p:ph type="body" idx="1"/>
          </p:nvPr>
        </p:nvSpPr>
        <p:spPr/>
        <p:txBody>
          <a:bodyPr/>
          <a:lstStyle/>
          <a:p>
            <a:r>
              <a:rPr lang="en-US" altLang="en-US"/>
              <a:t>What happened to hypertext style?  Control model vs. data model; multiple views</a:t>
            </a:r>
          </a:p>
        </p:txBody>
      </p:sp>
    </p:spTree>
    <p:extLst>
      <p:ext uri="{BB962C8B-B14F-4D97-AF65-F5344CB8AC3E}">
        <p14:creationId xmlns:p14="http://schemas.microsoft.com/office/powerpoint/2010/main" val="1681373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E3680AD7-28FE-46F5-BFE9-1D8C70078CD9}" type="slidenum">
              <a:rPr lang="en-US" altLang="en-US"/>
              <a:pPr/>
              <a:t>108</a:t>
            </a:fld>
            <a:endParaRPr lang="en-US" altLang="en-US"/>
          </a:p>
        </p:txBody>
      </p:sp>
      <p:sp>
        <p:nvSpPr>
          <p:cNvPr id="83970" name="Rectangle 2"/>
          <p:cNvSpPr>
            <a:spLocks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1976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nl-NL" altLang="en-US"/>
              <a:t>© SE, Architecture, Hans van Vliet</a:t>
            </a:r>
          </a:p>
        </p:txBody>
      </p:sp>
      <p:sp>
        <p:nvSpPr>
          <p:cNvPr id="6" name="Rectangle 7"/>
          <p:cNvSpPr>
            <a:spLocks noGrp="1" noChangeArrowheads="1"/>
          </p:cNvSpPr>
          <p:nvPr>
            <p:ph type="sldNum" sz="quarter" idx="5"/>
          </p:nvPr>
        </p:nvSpPr>
        <p:spPr>
          <a:ln/>
        </p:spPr>
        <p:txBody>
          <a:bodyPr/>
          <a:lstStyle/>
          <a:p>
            <a:fld id="{A488EC0E-861F-41B3-A71D-8E0B069A2BC5}" type="slidenum">
              <a:rPr lang="nl-NL" altLang="en-US"/>
              <a:pPr/>
              <a:t>49</a:t>
            </a:fld>
            <a:endParaRPr lang="nl-NL" altLang="en-US"/>
          </a:p>
        </p:txBody>
      </p:sp>
      <p:sp>
        <p:nvSpPr>
          <p:cNvPr id="807938" name="Rectangle 2"/>
          <p:cNvSpPr>
            <a:spLocks noChangeArrowheads="1" noTextEdit="1"/>
          </p:cNvSpPr>
          <p:nvPr>
            <p:ph type="sldImg"/>
          </p:nvPr>
        </p:nvSpPr>
        <p:spPr>
          <a:xfrm>
            <a:off x="458788" y="720725"/>
            <a:ext cx="6400800" cy="3600450"/>
          </a:xfrm>
          <a:ln/>
        </p:spPr>
      </p:sp>
      <p:sp>
        <p:nvSpPr>
          <p:cNvPr id="807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28442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2CB0EF37-67F7-433A-8FB2-AA32BB6035B4}" type="slidenum">
              <a:rPr lang="en-US" altLang="en-US"/>
              <a:pPr/>
              <a:t>82</a:t>
            </a:fld>
            <a:endParaRPr lang="en-US" altLang="en-US"/>
          </a:p>
        </p:txBody>
      </p:sp>
      <p:sp>
        <p:nvSpPr>
          <p:cNvPr id="89090" name="Rectangle 2"/>
          <p:cNvSpPr>
            <a:spLocks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ltLang="en-US"/>
              <a:t>State why these are important</a:t>
            </a:r>
          </a:p>
        </p:txBody>
      </p:sp>
    </p:spTree>
    <p:extLst>
      <p:ext uri="{BB962C8B-B14F-4D97-AF65-F5344CB8AC3E}">
        <p14:creationId xmlns:p14="http://schemas.microsoft.com/office/powerpoint/2010/main" val="150209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EB521816-0167-4209-AFB1-F5679CF3787C}" type="slidenum">
              <a:rPr lang="en-US" altLang="en-US"/>
              <a:pPr/>
              <a:t>83</a:t>
            </a:fld>
            <a:endParaRPr lang="en-US" altLang="en-US"/>
          </a:p>
        </p:txBody>
      </p:sp>
      <p:sp>
        <p:nvSpPr>
          <p:cNvPr id="90114" name="Rectangle 2"/>
          <p:cNvSpPr>
            <a:spLocks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ltLang="en-US"/>
              <a:t>Pipelines: connectors also have single input and output</a:t>
            </a:r>
          </a:p>
        </p:txBody>
      </p:sp>
    </p:spTree>
    <p:extLst>
      <p:ext uri="{BB962C8B-B14F-4D97-AF65-F5344CB8AC3E}">
        <p14:creationId xmlns:p14="http://schemas.microsoft.com/office/powerpoint/2010/main" val="356861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9369EDC0-D0D1-4B96-AF8D-A0B320A58241}" type="slidenum">
              <a:rPr lang="en-US" altLang="en-US"/>
              <a:pPr/>
              <a:t>84</a:t>
            </a:fld>
            <a:endParaRPr lang="en-US" altLang="en-US"/>
          </a:p>
        </p:txBody>
      </p:sp>
      <p:sp>
        <p:nvSpPr>
          <p:cNvPr id="91138" name="Rectangle 2"/>
          <p:cNvSpPr>
            <a:spLocks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6674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E9BF75FB-AD38-4459-BBE2-FCA234F4A34B}" type="slidenum">
              <a:rPr lang="en-US" altLang="en-US"/>
              <a:pPr/>
              <a:t>85</a:t>
            </a:fld>
            <a:endParaRPr lang="en-US" altLang="en-US"/>
          </a:p>
        </p:txBody>
      </p:sp>
      <p:sp>
        <p:nvSpPr>
          <p:cNvPr id="92162" name="Rectangle 2"/>
          <p:cNvSpPr>
            <a:spLocks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US" altLang="en-US"/>
              <a:t>Advantages appreciated by considering sed/awk/grep/sort</a:t>
            </a:r>
          </a:p>
          <a:p>
            <a:endParaRPr lang="en-US" altLang="en-US"/>
          </a:p>
          <a:p>
            <a:r>
              <a:rPr lang="en-US" altLang="en-US"/>
              <a:t>Compiler is example where LCD data format needed</a:t>
            </a:r>
          </a:p>
        </p:txBody>
      </p:sp>
    </p:spTree>
    <p:extLst>
      <p:ext uri="{BB962C8B-B14F-4D97-AF65-F5344CB8AC3E}">
        <p14:creationId xmlns:p14="http://schemas.microsoft.com/office/powerpoint/2010/main" val="2258223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2760EAE6-234A-4A85-A64B-8BF380AC301C}" type="slidenum">
              <a:rPr lang="en-US" altLang="en-US"/>
              <a:pPr/>
              <a:t>86</a:t>
            </a:fld>
            <a:endParaRPr lang="en-US" altLang="en-US"/>
          </a:p>
        </p:txBody>
      </p:sp>
      <p:sp>
        <p:nvSpPr>
          <p:cNvPr id="93186" name="Rectangle 2"/>
          <p:cNvSpPr>
            <a:spLocks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1826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a:t>ICS 123, Spring 2002</a:t>
            </a:r>
          </a:p>
        </p:txBody>
      </p:sp>
      <p:sp>
        <p:nvSpPr>
          <p:cNvPr id="5" name="Rectangle 3"/>
          <p:cNvSpPr>
            <a:spLocks noGrp="1" noChangeArrowheads="1"/>
          </p:cNvSpPr>
          <p:nvPr>
            <p:ph type="dt" idx="1"/>
          </p:nvPr>
        </p:nvSpPr>
        <p:spPr>
          <a:ln/>
        </p:spPr>
        <p:txBody>
          <a:bodyPr/>
          <a:lstStyle/>
          <a:p>
            <a:r>
              <a:rPr lang="en-US" altLang="en-US"/>
              <a:t>University of California, Irvine</a:t>
            </a:r>
          </a:p>
        </p:txBody>
      </p:sp>
      <p:sp>
        <p:nvSpPr>
          <p:cNvPr id="6" name="Rectangle 6"/>
          <p:cNvSpPr>
            <a:spLocks noGrp="1" noChangeArrowheads="1"/>
          </p:cNvSpPr>
          <p:nvPr>
            <p:ph type="ftr" sz="quarter" idx="4"/>
          </p:nvPr>
        </p:nvSpPr>
        <p:spPr>
          <a:ln/>
        </p:spPr>
        <p:txBody>
          <a:bodyPr/>
          <a:lstStyle/>
          <a:p>
            <a:r>
              <a:rPr lang="en-US" altLang="en-US"/>
              <a:t>Topic 3, Architectural Styles</a:t>
            </a:r>
          </a:p>
        </p:txBody>
      </p:sp>
      <p:sp>
        <p:nvSpPr>
          <p:cNvPr id="7" name="Rectangle 7"/>
          <p:cNvSpPr>
            <a:spLocks noGrp="1" noChangeArrowheads="1"/>
          </p:cNvSpPr>
          <p:nvPr>
            <p:ph type="sldNum" sz="quarter" idx="5"/>
          </p:nvPr>
        </p:nvSpPr>
        <p:spPr>
          <a:ln/>
        </p:spPr>
        <p:txBody>
          <a:bodyPr/>
          <a:lstStyle/>
          <a:p>
            <a:fld id="{F1B6124A-7E45-4CC1-9DC3-2E057CF5DCA1}" type="slidenum">
              <a:rPr lang="en-US" altLang="en-US"/>
              <a:pPr/>
              <a:t>87</a:t>
            </a:fld>
            <a:endParaRPr lang="en-US" altLang="en-US"/>
          </a:p>
        </p:txBody>
      </p:sp>
      <p:sp>
        <p:nvSpPr>
          <p:cNvPr id="94210" name="Rectangle 2"/>
          <p:cNvSpPr>
            <a:spLocks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14185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EABA304-7D84-4B7F-8C53-799C31B3FFFF}" type="datetimeFigureOut">
              <a:rPr lang="en-IN" smtClean="0"/>
              <a:t>27/12/2017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2BC50F-FF35-4BC2-A6E2-9ED3AD7C0A2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84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ABA304-7D84-4B7F-8C53-799C31B3FFFF}" type="datetimeFigureOut">
              <a:rPr lang="en-IN" smtClean="0"/>
              <a:t>27/12/2017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327693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ABA304-7D84-4B7F-8C53-799C31B3FFFF}" type="datetimeFigureOut">
              <a:rPr lang="en-IN" smtClean="0"/>
              <a:t>27/12/2017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2BC50F-FF35-4BC2-A6E2-9ED3AD7C0A29}"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97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ABA304-7D84-4B7F-8C53-799C31B3FFFF}" type="datetimeFigureOut">
              <a:rPr lang="en-IN" smtClean="0"/>
              <a:t>27/12/2017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3958240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ABA304-7D84-4B7F-8C53-799C31B3FFFF}" type="datetimeFigureOut">
              <a:rPr lang="en-IN" smtClean="0"/>
              <a:t>27/12/2017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2BC50F-FF35-4BC2-A6E2-9ED3AD7C0A2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ABA304-7D84-4B7F-8C53-799C31B3FFFF}" type="datetimeFigureOut">
              <a:rPr lang="en-IN" smtClean="0"/>
              <a:t>27/12/2017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290316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ABA304-7D84-4B7F-8C53-799C31B3FFFF}" type="datetimeFigureOut">
              <a:rPr lang="en-IN" smtClean="0"/>
              <a:t>27/12/2017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2343200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EABA304-7D84-4B7F-8C53-799C31B3FFFF}" type="datetimeFigureOut">
              <a:rPr lang="en-IN" smtClean="0"/>
              <a:t>27/12/2017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1947766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ABA304-7D84-4B7F-8C53-799C31B3FFFF}" type="datetimeFigureOut">
              <a:rPr lang="en-IN" smtClean="0"/>
              <a:t>27/12/2017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1537206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ABA304-7D84-4B7F-8C53-799C31B3FFFF}" type="datetimeFigureOut">
              <a:rPr lang="en-IN" smtClean="0"/>
              <a:t>27/12/2017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2BC50F-FF35-4BC2-A6E2-9ED3AD7C0A29}" type="slidenum">
              <a:rPr lang="en-IN" smtClean="0"/>
              <a:t>‹#›</a:t>
            </a:fld>
            <a:endParaRPr lang="en-IN"/>
          </a:p>
        </p:txBody>
      </p:sp>
    </p:spTree>
    <p:extLst>
      <p:ext uri="{BB962C8B-B14F-4D97-AF65-F5344CB8AC3E}">
        <p14:creationId xmlns:p14="http://schemas.microsoft.com/office/powerpoint/2010/main" val="70253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ABA304-7D84-4B7F-8C53-799C31B3FFFF}" type="datetimeFigureOut">
              <a:rPr lang="en-IN" smtClean="0"/>
              <a:t>27/12/2017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2BC50F-FF35-4BC2-A6E2-9ED3AD7C0A29}"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84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EABA304-7D84-4B7F-8C53-799C31B3FFFF}" type="datetimeFigureOut">
              <a:rPr lang="en-IN" smtClean="0"/>
              <a:t>27/12/2017</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42BC50F-FF35-4BC2-A6E2-9ED3AD7C0A29}"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28906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0.w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Software Architecture</a:t>
            </a:r>
            <a:endParaRPr lang="en-IN" dirty="0"/>
          </a:p>
        </p:txBody>
      </p:sp>
      <p:sp>
        <p:nvSpPr>
          <p:cNvPr id="3" name="Subtitle 2"/>
          <p:cNvSpPr>
            <a:spLocks noGrp="1"/>
          </p:cNvSpPr>
          <p:nvPr>
            <p:ph type="subTitle" idx="1"/>
          </p:nvPr>
        </p:nvSpPr>
        <p:spPr/>
        <p:txBody>
          <a:bodyPr/>
          <a:lstStyle/>
          <a:p>
            <a:r>
              <a:rPr lang="en-IN" dirty="0" smtClean="0"/>
              <a:t>Parameswari </a:t>
            </a:r>
            <a:r>
              <a:rPr lang="en-IN" dirty="0" err="1" smtClean="0"/>
              <a:t>Ettiappan</a:t>
            </a:r>
            <a:endParaRPr lang="en-IN" dirty="0"/>
          </a:p>
        </p:txBody>
      </p:sp>
      <p:sp>
        <p:nvSpPr>
          <p:cNvPr id="4" name="TextBox 3"/>
          <p:cNvSpPr txBox="1"/>
          <p:nvPr/>
        </p:nvSpPr>
        <p:spPr>
          <a:xfrm>
            <a:off x="1191492" y="1787236"/>
            <a:ext cx="10820400" cy="2062103"/>
          </a:xfrm>
          <a:prstGeom prst="rect">
            <a:avLst/>
          </a:prstGeom>
          <a:noFill/>
        </p:spPr>
        <p:txBody>
          <a:bodyPr wrap="square" rtlCol="0">
            <a:spAutoFit/>
          </a:bodyPr>
          <a:lstStyle/>
          <a:p>
            <a:r>
              <a:rPr lang="en-US" altLang="en-US" sz="3200" dirty="0"/>
              <a:t>New wine in old bottles?</a:t>
            </a:r>
          </a:p>
          <a:p>
            <a:r>
              <a:rPr lang="en-US" altLang="en-US" sz="3200" dirty="0"/>
              <a:t>(i.e., software architecture </a:t>
            </a:r>
            <a:r>
              <a:rPr lang="en-US" altLang="en-US" sz="3200" dirty="0">
                <a:sym typeface="Symbol" panose="05050102010706020507" pitchFamily="18" charset="2"/>
              </a:rPr>
              <a:t> global design?,</a:t>
            </a:r>
          </a:p>
          <a:p>
            <a:r>
              <a:rPr lang="en-US" altLang="en-US" sz="3200" dirty="0">
                <a:sym typeface="Symbol" panose="05050102010706020507" pitchFamily="18" charset="2"/>
              </a:rPr>
              <a:t>architect  designer)</a:t>
            </a:r>
          </a:p>
          <a:p>
            <a:endParaRPr lang="en-IN" sz="3200" dirty="0"/>
          </a:p>
        </p:txBody>
      </p:sp>
    </p:spTree>
    <p:extLst>
      <p:ext uri="{BB962C8B-B14F-4D97-AF65-F5344CB8AC3E}">
        <p14:creationId xmlns:p14="http://schemas.microsoft.com/office/powerpoint/2010/main" val="385791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8473" y="337998"/>
            <a:ext cx="9060872" cy="6183348"/>
          </a:xfrm>
          <a:prstGeom prst="rect">
            <a:avLst/>
          </a:prstGeom>
        </p:spPr>
      </p:pic>
    </p:spTree>
    <p:extLst>
      <p:ext uri="{BB962C8B-B14F-4D97-AF65-F5344CB8AC3E}">
        <p14:creationId xmlns:p14="http://schemas.microsoft.com/office/powerpoint/2010/main" val="1587747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771651" y="65089"/>
            <a:ext cx="6373813" cy="1031875"/>
          </a:xfrm>
        </p:spPr>
        <p:txBody>
          <a:bodyPr>
            <a:normAutofit fontScale="90000"/>
          </a:bodyPr>
          <a:lstStyle/>
          <a:p>
            <a:r>
              <a:rPr lang="en-US" altLang="en-US"/>
              <a:t>Implicit Invocation Example:</a:t>
            </a:r>
            <a:br>
              <a:rPr lang="en-US" altLang="en-US"/>
            </a:br>
            <a:r>
              <a:rPr lang="en-US" altLang="en-US"/>
              <a:t>Program Debugging (4)</a:t>
            </a:r>
          </a:p>
        </p:txBody>
      </p:sp>
      <p:sp>
        <p:nvSpPr>
          <p:cNvPr id="81924" name="Oval 4"/>
          <p:cNvSpPr>
            <a:spLocks noChangeArrowheads="1"/>
          </p:cNvSpPr>
          <p:nvPr/>
        </p:nvSpPr>
        <p:spPr bwMode="auto">
          <a:xfrm>
            <a:off x="2439989" y="31337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Interactive</a:t>
            </a:r>
          </a:p>
          <a:p>
            <a:pPr algn="ctr"/>
            <a:r>
              <a:rPr lang="en-US" altLang="en-US" i="1">
                <a:solidFill>
                  <a:schemeClr val="bg1"/>
                </a:solidFill>
                <a:latin typeface="Tahoma" panose="020B0604030504040204" pitchFamily="34" charset="0"/>
              </a:rPr>
              <a:t>Program</a:t>
            </a:r>
          </a:p>
          <a:p>
            <a:pPr algn="ctr"/>
            <a:r>
              <a:rPr lang="en-US" altLang="en-US" i="1">
                <a:solidFill>
                  <a:schemeClr val="bg1"/>
                </a:solidFill>
                <a:latin typeface="Tahoma" panose="020B0604030504040204" pitchFamily="34" charset="0"/>
              </a:rPr>
              <a:t>Debugger</a:t>
            </a:r>
          </a:p>
        </p:txBody>
      </p:sp>
      <p:sp>
        <p:nvSpPr>
          <p:cNvPr id="81925" name="Oval 5"/>
          <p:cNvSpPr>
            <a:spLocks noChangeArrowheads="1"/>
          </p:cNvSpPr>
          <p:nvPr/>
        </p:nvSpPr>
        <p:spPr bwMode="auto">
          <a:xfrm>
            <a:off x="6937376" y="30829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Application</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Program</a:t>
            </a:r>
          </a:p>
        </p:txBody>
      </p:sp>
      <p:sp>
        <p:nvSpPr>
          <p:cNvPr id="81926" name="Oval 6"/>
          <p:cNvSpPr>
            <a:spLocks noChangeArrowheads="1"/>
          </p:cNvSpPr>
          <p:nvPr/>
        </p:nvSpPr>
        <p:spPr bwMode="auto">
          <a:xfrm>
            <a:off x="3592513" y="4548188"/>
            <a:ext cx="1962150" cy="65405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Breakpoint</a:t>
            </a:r>
          </a:p>
          <a:p>
            <a:pPr algn="ctr"/>
            <a:r>
              <a:rPr lang="en-US" altLang="en-US" i="1">
                <a:solidFill>
                  <a:schemeClr val="bg1"/>
                </a:solidFill>
                <a:latin typeface="Tahoma" panose="020B0604030504040204" pitchFamily="34" charset="0"/>
              </a:rPr>
              <a:t>Routine</a:t>
            </a:r>
          </a:p>
        </p:txBody>
      </p:sp>
      <p:sp>
        <p:nvSpPr>
          <p:cNvPr id="81927" name="Text Box 7"/>
          <p:cNvSpPr txBox="1">
            <a:spLocks noChangeArrowheads="1"/>
          </p:cNvSpPr>
          <p:nvPr/>
        </p:nvSpPr>
        <p:spPr bwMode="auto">
          <a:xfrm>
            <a:off x="7131050" y="1941513"/>
            <a:ext cx="3227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latin typeface="Tahoma" panose="020B0604030504040204" pitchFamily="34" charset="0"/>
              </a:rPr>
              <a:t>Line 10 reached</a:t>
            </a:r>
          </a:p>
        </p:txBody>
      </p:sp>
      <p:cxnSp>
        <p:nvCxnSpPr>
          <p:cNvPr id="81928" name="AutoShape 8"/>
          <p:cNvCxnSpPr>
            <a:cxnSpLocks noChangeShapeType="1"/>
            <a:stCxn id="81925" idx="0"/>
          </p:cNvCxnSpPr>
          <p:nvPr/>
        </p:nvCxnSpPr>
        <p:spPr bwMode="auto">
          <a:xfrm rot="5400000" flipH="1">
            <a:off x="7327901" y="1973263"/>
            <a:ext cx="704850" cy="1514475"/>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33" name="Rectangle 13"/>
          <p:cNvSpPr>
            <a:spLocks noChangeArrowheads="1"/>
          </p:cNvSpPr>
          <p:nvPr/>
        </p:nvSpPr>
        <p:spPr bwMode="auto">
          <a:xfrm>
            <a:off x="5399088" y="2187575"/>
            <a:ext cx="1524000" cy="787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r>
              <a:rPr lang="en-US" altLang="en-US" i="1">
                <a:latin typeface="Tahoma" panose="020B0604030504040204" pitchFamily="34" charset="0"/>
              </a:rPr>
              <a:t>Debug events</a:t>
            </a:r>
          </a:p>
        </p:txBody>
      </p:sp>
      <p:sp>
        <p:nvSpPr>
          <p:cNvPr id="81934" name="Text Box 14"/>
          <p:cNvSpPr txBox="1">
            <a:spLocks noChangeArrowheads="1"/>
          </p:cNvSpPr>
          <p:nvPr/>
        </p:nvSpPr>
        <p:spPr bwMode="auto">
          <a:xfrm>
            <a:off x="6119814" y="2619375"/>
            <a:ext cx="71437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Tahoma" panose="020B0604030504040204" pitchFamily="34" charset="0"/>
              </a:rPr>
              <a:t>line 10</a:t>
            </a:r>
          </a:p>
        </p:txBody>
      </p:sp>
      <p:cxnSp>
        <p:nvCxnSpPr>
          <p:cNvPr id="81935" name="AutoShape 15"/>
          <p:cNvCxnSpPr>
            <a:cxnSpLocks noChangeShapeType="1"/>
            <a:stCxn id="81934" idx="1"/>
          </p:cNvCxnSpPr>
          <p:nvPr/>
        </p:nvCxnSpPr>
        <p:spPr bwMode="auto">
          <a:xfrm rot="10800000" flipV="1">
            <a:off x="5554663" y="2773364"/>
            <a:ext cx="565150" cy="2103437"/>
          </a:xfrm>
          <a:prstGeom prst="curvedConnector3">
            <a:avLst>
              <a:gd name="adj1" fmla="val 50000"/>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36" name="Text Box 16"/>
          <p:cNvSpPr txBox="1">
            <a:spLocks noChangeArrowheads="1"/>
          </p:cNvSpPr>
          <p:nvPr/>
        </p:nvSpPr>
        <p:spPr bwMode="auto">
          <a:xfrm>
            <a:off x="6415089" y="5187951"/>
            <a:ext cx="3227387"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b="1" i="1">
                <a:latin typeface="Tahoma" panose="020B0604030504040204" pitchFamily="34" charset="0"/>
              </a:rPr>
              <a:t>Implicit Invocation!</a:t>
            </a:r>
          </a:p>
        </p:txBody>
      </p:sp>
      <p:cxnSp>
        <p:nvCxnSpPr>
          <p:cNvPr id="81937" name="AutoShape 17"/>
          <p:cNvCxnSpPr>
            <a:cxnSpLocks noChangeShapeType="1"/>
            <a:stCxn id="81936" idx="0"/>
          </p:cNvCxnSpPr>
          <p:nvPr/>
        </p:nvCxnSpPr>
        <p:spPr bwMode="auto">
          <a:xfrm flipH="1" flipV="1">
            <a:off x="5846763" y="3702050"/>
            <a:ext cx="2182812" cy="1485900"/>
          </a:xfrm>
          <a:prstGeom prst="straightConnector1">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183774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771651" y="65089"/>
            <a:ext cx="6373813" cy="1031875"/>
          </a:xfrm>
        </p:spPr>
        <p:txBody>
          <a:bodyPr>
            <a:normAutofit fontScale="90000"/>
          </a:bodyPr>
          <a:lstStyle/>
          <a:p>
            <a:r>
              <a:rPr lang="en-US" altLang="en-US"/>
              <a:t>Implicit Invocation Advantages &amp; Disadvantages</a:t>
            </a:r>
          </a:p>
        </p:txBody>
      </p:sp>
      <p:sp>
        <p:nvSpPr>
          <p:cNvPr id="82947" name="Rectangle 3"/>
          <p:cNvSpPr>
            <a:spLocks noGrp="1" noChangeArrowheads="1"/>
          </p:cNvSpPr>
          <p:nvPr>
            <p:ph type="body" idx="1"/>
          </p:nvPr>
        </p:nvSpPr>
        <p:spPr/>
        <p:txBody>
          <a:bodyPr/>
          <a:lstStyle/>
          <a:p>
            <a:pPr>
              <a:lnSpc>
                <a:spcPct val="80000"/>
              </a:lnSpc>
            </a:pPr>
            <a:r>
              <a:rPr lang="en-US" altLang="en-US" sz="2300"/>
              <a:t>Advantages</a:t>
            </a:r>
          </a:p>
          <a:p>
            <a:pPr lvl="1">
              <a:lnSpc>
                <a:spcPct val="80000"/>
              </a:lnSpc>
            </a:pPr>
            <a:r>
              <a:rPr lang="en-US" altLang="en-US" sz="1700"/>
              <a:t>Reusability: Components can be put in almost any context</a:t>
            </a:r>
          </a:p>
          <a:p>
            <a:pPr lvl="1">
              <a:lnSpc>
                <a:spcPct val="80000"/>
              </a:lnSpc>
            </a:pPr>
            <a:r>
              <a:rPr lang="en-US" altLang="en-US" sz="1700"/>
              <a:t>Distributability: Events are independent and can travel across the network</a:t>
            </a:r>
          </a:p>
          <a:p>
            <a:pPr lvl="1">
              <a:lnSpc>
                <a:spcPct val="80000"/>
              </a:lnSpc>
            </a:pPr>
            <a:r>
              <a:rPr lang="en-US" altLang="en-US" sz="1700"/>
              <a:t>Interoperability: Components may be very heterogeneous</a:t>
            </a:r>
          </a:p>
          <a:p>
            <a:pPr lvl="1">
              <a:lnSpc>
                <a:spcPct val="80000"/>
              </a:lnSpc>
            </a:pPr>
            <a:r>
              <a:rPr lang="en-US" altLang="en-US" sz="1700"/>
              <a:t>Visibility: Events are a reified form of communication that can be logged and viewed</a:t>
            </a:r>
          </a:p>
          <a:p>
            <a:pPr lvl="1">
              <a:lnSpc>
                <a:spcPct val="80000"/>
              </a:lnSpc>
            </a:pPr>
            <a:r>
              <a:rPr lang="en-US" altLang="en-US" sz="1700"/>
              <a:t>Robustness: Components in this style generally have to be written to tolerate failure or unexpected circumstances well</a:t>
            </a:r>
          </a:p>
          <a:p>
            <a:pPr>
              <a:lnSpc>
                <a:spcPct val="80000"/>
              </a:lnSpc>
            </a:pPr>
            <a:r>
              <a:rPr lang="en-US" altLang="en-US" sz="2300"/>
              <a:t>Disadvantages</a:t>
            </a:r>
          </a:p>
          <a:p>
            <a:pPr lvl="1">
              <a:lnSpc>
                <a:spcPct val="80000"/>
              </a:lnSpc>
            </a:pPr>
            <a:r>
              <a:rPr lang="en-US" altLang="en-US" sz="1700"/>
              <a:t>Reliability: Components announcing events have no guarantee of getting a response</a:t>
            </a:r>
          </a:p>
          <a:p>
            <a:pPr lvl="1">
              <a:lnSpc>
                <a:spcPct val="80000"/>
              </a:lnSpc>
            </a:pPr>
            <a:r>
              <a:rPr lang="en-US" altLang="en-US" sz="1700"/>
              <a:t>Simplicity: Components announcing events have no control over the order of responses, so they must be robust enough to handle this</a:t>
            </a:r>
          </a:p>
          <a:p>
            <a:pPr lvl="1">
              <a:lnSpc>
                <a:spcPct val="80000"/>
              </a:lnSpc>
            </a:pPr>
            <a:r>
              <a:rPr lang="en-US" altLang="en-US" sz="1700"/>
              <a:t>Understandability: Difficult to reason about the behavior of an announcing component independently of the components that register for its events</a:t>
            </a:r>
          </a:p>
          <a:p>
            <a:pPr lvl="1">
              <a:lnSpc>
                <a:spcPct val="80000"/>
              </a:lnSpc>
            </a:pPr>
            <a:r>
              <a:rPr lang="en-US" altLang="en-US" sz="1700"/>
              <a:t>Event abstraction does not cleanly lend itself to data exchange</a:t>
            </a:r>
          </a:p>
        </p:txBody>
      </p:sp>
    </p:spTree>
    <p:extLst>
      <p:ext uri="{BB962C8B-B14F-4D97-AF65-F5344CB8AC3E}">
        <p14:creationId xmlns:p14="http://schemas.microsoft.com/office/powerpoint/2010/main" val="13262254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Grp="1" noChangeArrowheads="1"/>
          </p:cNvSpPr>
          <p:nvPr>
            <p:ph type="title"/>
          </p:nvPr>
        </p:nvSpPr>
        <p:spPr>
          <a:xfrm>
            <a:off x="1771651" y="65089"/>
            <a:ext cx="6373813" cy="1031875"/>
          </a:xfrm>
        </p:spPr>
        <p:txBody>
          <a:bodyPr>
            <a:normAutofit fontScale="90000"/>
          </a:bodyPr>
          <a:lstStyle/>
          <a:p>
            <a:r>
              <a:rPr lang="en-US" altLang="en-US"/>
              <a:t>Distributed Peer-to-Peer Systems</a:t>
            </a:r>
          </a:p>
        </p:txBody>
      </p:sp>
      <p:sp>
        <p:nvSpPr>
          <p:cNvPr id="45061" name="Rectangle 5"/>
          <p:cNvSpPr>
            <a:spLocks noGrp="1" noChangeArrowheads="1"/>
          </p:cNvSpPr>
          <p:nvPr>
            <p:ph type="body" idx="1"/>
          </p:nvPr>
        </p:nvSpPr>
        <p:spPr/>
        <p:txBody>
          <a:bodyPr/>
          <a:lstStyle/>
          <a:p>
            <a:r>
              <a:rPr lang="en-US" altLang="en-US"/>
              <a:t>Components</a:t>
            </a:r>
          </a:p>
          <a:p>
            <a:pPr lvl="1"/>
            <a:r>
              <a:rPr lang="en-US" altLang="en-US"/>
              <a:t>Independently developed objects and programs offering public operations or services</a:t>
            </a:r>
          </a:p>
          <a:p>
            <a:r>
              <a:rPr lang="en-US" altLang="en-US"/>
              <a:t>Connectors</a:t>
            </a:r>
          </a:p>
          <a:p>
            <a:pPr lvl="1"/>
            <a:r>
              <a:rPr lang="en-US" altLang="en-US"/>
              <a:t>Remote procedure call (RPC) over computer networks</a:t>
            </a:r>
          </a:p>
          <a:p>
            <a:r>
              <a:rPr lang="en-US" altLang="en-US"/>
              <a:t>Configurations</a:t>
            </a:r>
          </a:p>
          <a:p>
            <a:pPr lvl="1"/>
            <a:r>
              <a:rPr lang="en-US" altLang="en-US"/>
              <a:t>Transient or persistent connections between cooperating components</a:t>
            </a:r>
          </a:p>
          <a:p>
            <a:r>
              <a:rPr lang="en-US" altLang="en-US"/>
              <a:t>Underlying computational model</a:t>
            </a:r>
          </a:p>
          <a:p>
            <a:pPr lvl="1"/>
            <a:r>
              <a:rPr lang="en-US" altLang="en-US"/>
              <a:t>Synchronous or asynchronous invocation of operations or services</a:t>
            </a:r>
          </a:p>
          <a:p>
            <a:r>
              <a:rPr lang="en-US" altLang="en-US"/>
              <a:t>Stylistic invariants</a:t>
            </a:r>
          </a:p>
          <a:p>
            <a:pPr lvl="1"/>
            <a:r>
              <a:rPr lang="en-US" altLang="en-US"/>
              <a:t>Communications are point-to-point</a:t>
            </a:r>
          </a:p>
        </p:txBody>
      </p:sp>
    </p:spTree>
    <p:extLst>
      <p:ext uri="{BB962C8B-B14F-4D97-AF65-F5344CB8AC3E}">
        <p14:creationId xmlns:p14="http://schemas.microsoft.com/office/powerpoint/2010/main" val="27242486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6" name="Rectangle 6"/>
          <p:cNvSpPr>
            <a:spLocks noGrp="1" noChangeArrowheads="1"/>
          </p:cNvSpPr>
          <p:nvPr>
            <p:ph type="title"/>
          </p:nvPr>
        </p:nvSpPr>
        <p:spPr>
          <a:xfrm>
            <a:off x="1771651" y="557213"/>
            <a:ext cx="6373813" cy="539750"/>
          </a:xfrm>
        </p:spPr>
        <p:txBody>
          <a:bodyPr>
            <a:normAutofit fontScale="90000"/>
          </a:bodyPr>
          <a:lstStyle/>
          <a:p>
            <a:r>
              <a:rPr lang="en-US" altLang="en-US"/>
              <a:t>Client/Server Systems</a:t>
            </a:r>
          </a:p>
        </p:txBody>
      </p:sp>
      <p:sp>
        <p:nvSpPr>
          <p:cNvPr id="76807" name="Rectangle 7"/>
          <p:cNvSpPr>
            <a:spLocks noGrp="1" noChangeArrowheads="1"/>
          </p:cNvSpPr>
          <p:nvPr>
            <p:ph type="body" idx="1"/>
          </p:nvPr>
        </p:nvSpPr>
        <p:spPr/>
        <p:txBody>
          <a:bodyPr/>
          <a:lstStyle/>
          <a:p>
            <a:r>
              <a:rPr lang="en-US" altLang="en-US"/>
              <a:t>Client/Server systems are the most common specialization (restriction) of the peer-to-peer style</a:t>
            </a:r>
          </a:p>
          <a:p>
            <a:r>
              <a:rPr lang="en-US" altLang="en-US"/>
              <a:t>One component is a server offering a service</a:t>
            </a:r>
          </a:p>
          <a:p>
            <a:r>
              <a:rPr lang="en-US" altLang="en-US"/>
              <a:t>The other components are clients using the service</a:t>
            </a:r>
          </a:p>
          <a:p>
            <a:r>
              <a:rPr lang="en-US" altLang="en-US"/>
              <a:t>Server implementation is transparent but can be centralized or distributed, single-threaded or multi-threaded</a:t>
            </a:r>
          </a:p>
          <a:p>
            <a:pPr lvl="1"/>
            <a:r>
              <a:rPr lang="en-US" altLang="en-US"/>
              <a:t>Single interface point with physically distributed implementation</a:t>
            </a:r>
          </a:p>
          <a:p>
            <a:pPr lvl="1"/>
            <a:r>
              <a:rPr lang="en-US" altLang="en-US"/>
              <a:t>Dynamic, transparent selection from among multiple interface points</a:t>
            </a:r>
          </a:p>
        </p:txBody>
      </p:sp>
    </p:spTree>
    <p:extLst>
      <p:ext uri="{BB962C8B-B14F-4D97-AF65-F5344CB8AC3E}">
        <p14:creationId xmlns:p14="http://schemas.microsoft.com/office/powerpoint/2010/main" val="36463676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771651" y="65089"/>
            <a:ext cx="6373813" cy="1031875"/>
          </a:xfrm>
        </p:spPr>
        <p:txBody>
          <a:bodyPr>
            <a:normAutofit fontScale="90000"/>
          </a:bodyPr>
          <a:lstStyle/>
          <a:p>
            <a:r>
              <a:rPr lang="en-US" altLang="en-US"/>
              <a:t>Client/Server Example:</a:t>
            </a:r>
            <a:br>
              <a:rPr lang="en-US" altLang="en-US"/>
            </a:br>
            <a:r>
              <a:rPr lang="en-US" altLang="en-US"/>
              <a:t>The World Wide Web</a:t>
            </a:r>
          </a:p>
        </p:txBody>
      </p:sp>
      <p:sp>
        <p:nvSpPr>
          <p:cNvPr id="68612" name="Rectangle 4"/>
          <p:cNvSpPr>
            <a:spLocks noChangeArrowheads="1"/>
          </p:cNvSpPr>
          <p:nvPr/>
        </p:nvSpPr>
        <p:spPr bwMode="auto">
          <a:xfrm>
            <a:off x="4930775" y="4014789"/>
            <a:ext cx="2190750" cy="54768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latin typeface="Tahoma" panose="020B0604030504040204" pitchFamily="34" charset="0"/>
              </a:rPr>
              <a:t>HTTP</a:t>
            </a:r>
          </a:p>
          <a:p>
            <a:pPr algn="ctr"/>
            <a:r>
              <a:rPr lang="en-US" altLang="en-US" i="1">
                <a:latin typeface="Tahoma" panose="020B0604030504040204" pitchFamily="34" charset="0"/>
              </a:rPr>
              <a:t>(asynchronous RPC)</a:t>
            </a:r>
          </a:p>
        </p:txBody>
      </p:sp>
      <p:sp>
        <p:nvSpPr>
          <p:cNvPr id="68611" name="Oval 3"/>
          <p:cNvSpPr>
            <a:spLocks noChangeArrowheads="1"/>
          </p:cNvSpPr>
          <p:nvPr/>
        </p:nvSpPr>
        <p:spPr bwMode="auto">
          <a:xfrm>
            <a:off x="7758113" y="3954464"/>
            <a:ext cx="2005012" cy="668337"/>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www.ics.uci.edu</a:t>
            </a:r>
          </a:p>
        </p:txBody>
      </p:sp>
      <p:sp>
        <p:nvSpPr>
          <p:cNvPr id="68613" name="Oval 5"/>
          <p:cNvSpPr>
            <a:spLocks noChangeArrowheads="1"/>
          </p:cNvSpPr>
          <p:nvPr/>
        </p:nvSpPr>
        <p:spPr bwMode="auto">
          <a:xfrm>
            <a:off x="2289175" y="3267076"/>
            <a:ext cx="2205038" cy="735013"/>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Netscape</a:t>
            </a:r>
          </a:p>
          <a:p>
            <a:pPr algn="ctr"/>
            <a:r>
              <a:rPr lang="en-US" altLang="en-US" i="1">
                <a:solidFill>
                  <a:schemeClr val="bg1"/>
                </a:solidFill>
                <a:latin typeface="Tahoma" panose="020B0604030504040204" pitchFamily="34" charset="0"/>
              </a:rPr>
              <a:t>Navigator</a:t>
            </a:r>
          </a:p>
        </p:txBody>
      </p:sp>
      <p:sp>
        <p:nvSpPr>
          <p:cNvPr id="68614" name="Oval 6"/>
          <p:cNvSpPr>
            <a:spLocks noChangeArrowheads="1"/>
          </p:cNvSpPr>
          <p:nvPr/>
        </p:nvSpPr>
        <p:spPr bwMode="auto">
          <a:xfrm>
            <a:off x="2289175" y="4575176"/>
            <a:ext cx="2205038" cy="735013"/>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Microsoft</a:t>
            </a:r>
          </a:p>
          <a:p>
            <a:pPr algn="ctr"/>
            <a:r>
              <a:rPr lang="en-US" altLang="en-US" i="1">
                <a:solidFill>
                  <a:schemeClr val="bg1"/>
                </a:solidFill>
                <a:latin typeface="Tahoma" panose="020B0604030504040204" pitchFamily="34" charset="0"/>
              </a:rPr>
              <a:t>IE</a:t>
            </a:r>
          </a:p>
        </p:txBody>
      </p:sp>
      <p:sp>
        <p:nvSpPr>
          <p:cNvPr id="68616" name="Text Box 8"/>
          <p:cNvSpPr txBox="1">
            <a:spLocks noChangeArrowheads="1"/>
          </p:cNvSpPr>
          <p:nvPr/>
        </p:nvSpPr>
        <p:spPr bwMode="auto">
          <a:xfrm>
            <a:off x="2492375" y="1598614"/>
            <a:ext cx="1797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Book Antiqua" panose="02040602050305030304" pitchFamily="18" charset="0"/>
              </a:rPr>
              <a:t>Browser</a:t>
            </a:r>
            <a:br>
              <a:rPr lang="en-US" altLang="en-US" b="1">
                <a:latin typeface="Book Antiqua" panose="02040602050305030304" pitchFamily="18" charset="0"/>
              </a:rPr>
            </a:br>
            <a:r>
              <a:rPr lang="en-US" altLang="en-US" b="1">
                <a:latin typeface="Book Antiqua" panose="02040602050305030304" pitchFamily="18" charset="0"/>
              </a:rPr>
              <a:t>Clients</a:t>
            </a:r>
          </a:p>
        </p:txBody>
      </p:sp>
      <p:sp>
        <p:nvSpPr>
          <p:cNvPr id="68617" name="Text Box 9"/>
          <p:cNvSpPr txBox="1">
            <a:spLocks noChangeArrowheads="1"/>
          </p:cNvSpPr>
          <p:nvPr/>
        </p:nvSpPr>
        <p:spPr bwMode="auto">
          <a:xfrm>
            <a:off x="7862888" y="1600201"/>
            <a:ext cx="1797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Book Antiqua" panose="02040602050305030304" pitchFamily="18" charset="0"/>
              </a:rPr>
              <a:t>Web</a:t>
            </a:r>
            <a:br>
              <a:rPr lang="en-US" altLang="en-US" b="1">
                <a:latin typeface="Book Antiqua" panose="02040602050305030304" pitchFamily="18" charset="0"/>
              </a:rPr>
            </a:br>
            <a:r>
              <a:rPr lang="en-US" altLang="en-US" b="1">
                <a:latin typeface="Book Antiqua" panose="02040602050305030304" pitchFamily="18" charset="0"/>
              </a:rPr>
              <a:t>Servers</a:t>
            </a:r>
          </a:p>
        </p:txBody>
      </p:sp>
      <p:cxnSp>
        <p:nvCxnSpPr>
          <p:cNvPr id="68620" name="AutoShape 12"/>
          <p:cNvCxnSpPr>
            <a:cxnSpLocks noChangeShapeType="1"/>
            <a:stCxn id="68613" idx="6"/>
            <a:endCxn id="68612" idx="0"/>
          </p:cNvCxnSpPr>
          <p:nvPr/>
        </p:nvCxnSpPr>
        <p:spPr bwMode="auto">
          <a:xfrm>
            <a:off x="4494214" y="3635376"/>
            <a:ext cx="1531937" cy="379413"/>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1" name="AutoShape 13"/>
          <p:cNvCxnSpPr>
            <a:cxnSpLocks noChangeShapeType="1"/>
            <a:stCxn id="68614" idx="6"/>
            <a:endCxn id="68612" idx="2"/>
          </p:cNvCxnSpPr>
          <p:nvPr/>
        </p:nvCxnSpPr>
        <p:spPr bwMode="auto">
          <a:xfrm flipV="1">
            <a:off x="4494214" y="4562475"/>
            <a:ext cx="1531937" cy="3810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3" name="AutoShape 15"/>
          <p:cNvCxnSpPr>
            <a:cxnSpLocks noChangeShapeType="1"/>
            <a:stCxn id="68612" idx="3"/>
            <a:endCxn id="68611" idx="2"/>
          </p:cNvCxnSpPr>
          <p:nvPr/>
        </p:nvCxnSpPr>
        <p:spPr bwMode="auto">
          <a:xfrm>
            <a:off x="7121525" y="4289425"/>
            <a:ext cx="636588" cy="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411834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title"/>
          </p:nvPr>
        </p:nvSpPr>
        <p:spPr>
          <a:xfrm>
            <a:off x="1771651" y="557213"/>
            <a:ext cx="6373813" cy="539750"/>
          </a:xfrm>
        </p:spPr>
        <p:txBody>
          <a:bodyPr>
            <a:normAutofit fontScale="90000"/>
          </a:bodyPr>
          <a:lstStyle/>
          <a:p>
            <a:r>
              <a:rPr lang="en-US" altLang="en-US"/>
              <a:t>3-Tier Client/Server Systems</a:t>
            </a:r>
          </a:p>
        </p:txBody>
      </p:sp>
      <p:sp>
        <p:nvSpPr>
          <p:cNvPr id="77829" name="Rectangle 5"/>
          <p:cNvSpPr>
            <a:spLocks noGrp="1" noChangeArrowheads="1"/>
          </p:cNvSpPr>
          <p:nvPr>
            <p:ph type="body" idx="1"/>
          </p:nvPr>
        </p:nvSpPr>
        <p:spPr/>
        <p:txBody>
          <a:bodyPr/>
          <a:lstStyle/>
          <a:p>
            <a:r>
              <a:rPr lang="en-US" altLang="en-US"/>
              <a:t>3-Tier Client/Server systems are a common class of distributed business systems</a:t>
            </a:r>
          </a:p>
          <a:p>
            <a:pPr lvl="1"/>
            <a:r>
              <a:rPr lang="en-US" altLang="en-US"/>
              <a:t>Increasing competition requires business to find new ways of exploiting legacy information assets</a:t>
            </a:r>
          </a:p>
          <a:p>
            <a:r>
              <a:rPr lang="en-US" altLang="en-US" i="1"/>
              <a:t>First tier: </a:t>
            </a:r>
            <a:r>
              <a:rPr lang="en-US" altLang="en-US"/>
              <a:t>Client (user interface) tier</a:t>
            </a:r>
          </a:p>
          <a:p>
            <a:r>
              <a:rPr lang="en-US" altLang="en-US" i="1"/>
              <a:t>Second (middle, “business logic”) tier:  </a:t>
            </a:r>
            <a:r>
              <a:rPr lang="en-US" altLang="en-US"/>
              <a:t>Servers acting as “business objects”, encapsulating abstract, integrated models of multiple, disparate data sources</a:t>
            </a:r>
          </a:p>
          <a:p>
            <a:r>
              <a:rPr lang="en-US" altLang="en-US" i="1"/>
              <a:t>Third (back-end, database) tier:  </a:t>
            </a:r>
            <a:r>
              <a:rPr lang="en-US" altLang="en-US"/>
              <a:t>Legacy business applications providing data services</a:t>
            </a:r>
          </a:p>
        </p:txBody>
      </p:sp>
    </p:spTree>
    <p:extLst>
      <p:ext uri="{BB962C8B-B14F-4D97-AF65-F5344CB8AC3E}">
        <p14:creationId xmlns:p14="http://schemas.microsoft.com/office/powerpoint/2010/main" val="31468286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771651" y="65089"/>
            <a:ext cx="6373813" cy="1031875"/>
          </a:xfrm>
        </p:spPr>
        <p:txBody>
          <a:bodyPr>
            <a:normAutofit fontScale="90000"/>
          </a:bodyPr>
          <a:lstStyle/>
          <a:p>
            <a:r>
              <a:rPr lang="en-US" altLang="en-US"/>
              <a:t>3-Tier System Example:</a:t>
            </a:r>
            <a:br>
              <a:rPr lang="en-US" altLang="en-US"/>
            </a:br>
            <a:r>
              <a:rPr lang="en-US" altLang="en-US"/>
              <a:t>Marketing at a TelCo</a:t>
            </a:r>
          </a:p>
        </p:txBody>
      </p:sp>
      <p:sp>
        <p:nvSpPr>
          <p:cNvPr id="70661" name="Text Box 5"/>
          <p:cNvSpPr txBox="1">
            <a:spLocks noChangeArrowheads="1"/>
          </p:cNvSpPr>
          <p:nvPr/>
        </p:nvSpPr>
        <p:spPr bwMode="auto">
          <a:xfrm>
            <a:off x="2030413" y="1552575"/>
            <a:ext cx="1797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Book Antiqua" panose="02040602050305030304" pitchFamily="18" charset="0"/>
              </a:rPr>
              <a:t>Client Tier</a:t>
            </a:r>
          </a:p>
        </p:txBody>
      </p:sp>
      <p:sp>
        <p:nvSpPr>
          <p:cNvPr id="70659" name="Oval 3"/>
          <p:cNvSpPr>
            <a:spLocks noChangeArrowheads="1"/>
          </p:cNvSpPr>
          <p:nvPr/>
        </p:nvSpPr>
        <p:spPr bwMode="auto">
          <a:xfrm>
            <a:off x="5048251" y="3538539"/>
            <a:ext cx="2005013" cy="668337"/>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Customer Loss</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Analysis</a:t>
            </a:r>
          </a:p>
        </p:txBody>
      </p:sp>
      <p:sp>
        <p:nvSpPr>
          <p:cNvPr id="70662" name="Text Box 6"/>
          <p:cNvSpPr txBox="1">
            <a:spLocks noChangeArrowheads="1"/>
          </p:cNvSpPr>
          <p:nvPr/>
        </p:nvSpPr>
        <p:spPr bwMode="auto">
          <a:xfrm>
            <a:off x="4752975" y="1552575"/>
            <a:ext cx="17970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Book Antiqua" panose="02040602050305030304" pitchFamily="18" charset="0"/>
              </a:rPr>
              <a:t>Server Tier</a:t>
            </a:r>
          </a:p>
        </p:txBody>
      </p:sp>
      <p:sp>
        <p:nvSpPr>
          <p:cNvPr id="70663" name="Text Box 7"/>
          <p:cNvSpPr txBox="1">
            <a:spLocks noChangeArrowheads="1"/>
          </p:cNvSpPr>
          <p:nvPr/>
        </p:nvSpPr>
        <p:spPr bwMode="auto">
          <a:xfrm>
            <a:off x="7991476" y="1552575"/>
            <a:ext cx="1952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latin typeface="Book Antiqua" panose="02040602050305030304" pitchFamily="18" charset="0"/>
              </a:rPr>
              <a:t>Legacy Tier</a:t>
            </a:r>
          </a:p>
        </p:txBody>
      </p:sp>
      <p:grpSp>
        <p:nvGrpSpPr>
          <p:cNvPr id="70670" name="Group 14"/>
          <p:cNvGrpSpPr>
            <a:grpSpLocks/>
          </p:cNvGrpSpPr>
          <p:nvPr/>
        </p:nvGrpSpPr>
        <p:grpSpPr bwMode="auto">
          <a:xfrm>
            <a:off x="7561264" y="2352676"/>
            <a:ext cx="2814637" cy="938213"/>
            <a:chOff x="3803" y="1625"/>
            <a:chExt cx="1659" cy="553"/>
          </a:xfrm>
        </p:grpSpPr>
        <p:sp>
          <p:nvSpPr>
            <p:cNvPr id="70664" name="Oval 8"/>
            <p:cNvSpPr>
              <a:spLocks noChangeArrowheads="1"/>
            </p:cNvSpPr>
            <p:nvPr/>
          </p:nvSpPr>
          <p:spPr bwMode="auto">
            <a:xfrm>
              <a:off x="3885" y="1653"/>
              <a:ext cx="1494" cy="49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Customer</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Billing System</a:t>
              </a:r>
            </a:p>
          </p:txBody>
        </p:sp>
        <p:sp>
          <p:nvSpPr>
            <p:cNvPr id="70668" name="Oval 12"/>
            <p:cNvSpPr>
              <a:spLocks noChangeArrowheads="1"/>
            </p:cNvSpPr>
            <p:nvPr/>
          </p:nvSpPr>
          <p:spPr bwMode="auto">
            <a:xfrm>
              <a:off x="3803" y="1625"/>
              <a:ext cx="1659" cy="553"/>
            </a:xfrm>
            <a:prstGeom prst="ellipse">
              <a:avLst/>
            </a:prstGeom>
            <a:noFill/>
            <a:ln w="38100">
              <a:solidFill>
                <a:schemeClr val="tx1"/>
              </a:solidFill>
              <a:round/>
              <a:headEnd/>
              <a:tailEnd/>
            </a:ln>
            <a:effectLst/>
            <a:extLst>
              <a:ext uri="{909E8E84-426E-40DD-AFC4-6F175D3DCCD1}">
                <a14:hiddenFill xmlns:a14="http://schemas.microsoft.com/office/drawing/2010/main">
                  <a:gradFill rotWithShape="0">
                    <a:gsLst>
                      <a:gs pos="0">
                        <a:srgbClr val="0B2775"/>
                      </a:gs>
                      <a:gs pos="100000">
                        <a:schemeClr val="accent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i="1">
                <a:solidFill>
                  <a:schemeClr val="bg1"/>
                </a:solidFill>
                <a:latin typeface="Tahoma" panose="020B0604030504040204" pitchFamily="34" charset="0"/>
              </a:endParaRPr>
            </a:p>
          </p:txBody>
        </p:sp>
      </p:grpSp>
      <p:grpSp>
        <p:nvGrpSpPr>
          <p:cNvPr id="70671" name="Group 15"/>
          <p:cNvGrpSpPr>
            <a:grpSpLocks/>
          </p:cNvGrpSpPr>
          <p:nvPr/>
        </p:nvGrpSpPr>
        <p:grpSpPr bwMode="auto">
          <a:xfrm>
            <a:off x="7559675" y="4529138"/>
            <a:ext cx="2814638" cy="938212"/>
            <a:chOff x="3802" y="2996"/>
            <a:chExt cx="1659" cy="553"/>
          </a:xfrm>
        </p:grpSpPr>
        <p:sp>
          <p:nvSpPr>
            <p:cNvPr id="70665" name="Oval 9"/>
            <p:cNvSpPr>
              <a:spLocks noChangeArrowheads="1"/>
            </p:cNvSpPr>
            <p:nvPr/>
          </p:nvSpPr>
          <p:spPr bwMode="auto">
            <a:xfrm>
              <a:off x="3885" y="3023"/>
              <a:ext cx="1494" cy="49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Network Services</a:t>
              </a:r>
            </a:p>
            <a:p>
              <a:pPr algn="ctr"/>
              <a:r>
                <a:rPr lang="en-US" altLang="en-US" i="1">
                  <a:solidFill>
                    <a:schemeClr val="bg1"/>
                  </a:solidFill>
                  <a:latin typeface="Tahoma" panose="020B0604030504040204" pitchFamily="34" charset="0"/>
                </a:rPr>
                <a:t>Provisioning System</a:t>
              </a:r>
            </a:p>
          </p:txBody>
        </p:sp>
        <p:sp>
          <p:nvSpPr>
            <p:cNvPr id="70669" name="Oval 13"/>
            <p:cNvSpPr>
              <a:spLocks noChangeArrowheads="1"/>
            </p:cNvSpPr>
            <p:nvPr/>
          </p:nvSpPr>
          <p:spPr bwMode="auto">
            <a:xfrm>
              <a:off x="3802" y="2996"/>
              <a:ext cx="1659" cy="553"/>
            </a:xfrm>
            <a:prstGeom prst="ellipse">
              <a:avLst/>
            </a:prstGeom>
            <a:noFill/>
            <a:ln w="38100">
              <a:solidFill>
                <a:schemeClr val="tx1"/>
              </a:solidFill>
              <a:round/>
              <a:headEnd/>
              <a:tailEnd/>
            </a:ln>
            <a:effectLst/>
            <a:extLst>
              <a:ext uri="{909E8E84-426E-40DD-AFC4-6F175D3DCCD1}">
                <a14:hiddenFill xmlns:a14="http://schemas.microsoft.com/office/drawing/2010/main">
                  <a:gradFill rotWithShape="0">
                    <a:gsLst>
                      <a:gs pos="0">
                        <a:srgbClr val="0B2775"/>
                      </a:gs>
                      <a:gs pos="100000">
                        <a:schemeClr val="accent2"/>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i="1">
                <a:solidFill>
                  <a:schemeClr val="bg1"/>
                </a:solidFill>
                <a:latin typeface="Tahoma" panose="020B0604030504040204" pitchFamily="34" charset="0"/>
              </a:endParaRPr>
            </a:p>
          </p:txBody>
        </p:sp>
      </p:grpSp>
      <p:sp>
        <p:nvSpPr>
          <p:cNvPr id="70672" name="Text Box 16"/>
          <p:cNvSpPr txBox="1">
            <a:spLocks noChangeArrowheads="1"/>
          </p:cNvSpPr>
          <p:nvPr/>
        </p:nvSpPr>
        <p:spPr bwMode="auto">
          <a:xfrm>
            <a:off x="5197475" y="5813425"/>
            <a:ext cx="1797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i="1">
                <a:latin typeface="Tahoma" panose="020B0604030504040204" pitchFamily="34" charset="0"/>
              </a:rPr>
              <a:t>Legacy Wrappers</a:t>
            </a:r>
          </a:p>
        </p:txBody>
      </p:sp>
      <p:sp>
        <p:nvSpPr>
          <p:cNvPr id="70667" name="Line 11"/>
          <p:cNvSpPr>
            <a:spLocks noChangeShapeType="1"/>
          </p:cNvSpPr>
          <p:nvPr/>
        </p:nvSpPr>
        <p:spPr bwMode="auto">
          <a:xfrm>
            <a:off x="7140575" y="1612901"/>
            <a:ext cx="0" cy="4117975"/>
          </a:xfrm>
          <a:prstGeom prst="line">
            <a:avLst/>
          </a:prstGeom>
          <a:noFill/>
          <a:ln w="127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70674" name="Line 18"/>
          <p:cNvSpPr>
            <a:spLocks noChangeShapeType="1"/>
          </p:cNvSpPr>
          <p:nvPr/>
        </p:nvSpPr>
        <p:spPr bwMode="auto">
          <a:xfrm>
            <a:off x="4162425" y="1612901"/>
            <a:ext cx="0" cy="4117975"/>
          </a:xfrm>
          <a:prstGeom prst="line">
            <a:avLst/>
          </a:prstGeom>
          <a:noFill/>
          <a:ln w="12700" cap="rnd">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cxnSp>
        <p:nvCxnSpPr>
          <p:cNvPr id="70675" name="AutoShape 19"/>
          <p:cNvCxnSpPr>
            <a:cxnSpLocks noChangeShapeType="1"/>
            <a:stCxn id="70672" idx="0"/>
            <a:endCxn id="70668" idx="3"/>
          </p:cNvCxnSpPr>
          <p:nvPr/>
        </p:nvCxnSpPr>
        <p:spPr bwMode="auto">
          <a:xfrm rot="16200000">
            <a:off x="5714207" y="3553619"/>
            <a:ext cx="2641600" cy="1878013"/>
          </a:xfrm>
          <a:prstGeom prst="curvedConnector3">
            <a:avLst>
              <a:gd name="adj1" fmla="val 47718"/>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77" name="AutoShape 21"/>
          <p:cNvCxnSpPr>
            <a:cxnSpLocks noChangeShapeType="1"/>
            <a:stCxn id="70672" idx="0"/>
            <a:endCxn id="70669" idx="3"/>
          </p:cNvCxnSpPr>
          <p:nvPr/>
        </p:nvCxnSpPr>
        <p:spPr bwMode="auto">
          <a:xfrm rot="16200000">
            <a:off x="6801645" y="4642645"/>
            <a:ext cx="465137" cy="1876425"/>
          </a:xfrm>
          <a:prstGeom prst="curvedConnector3">
            <a:avLst>
              <a:gd name="adj1" fmla="val 37199"/>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81" name="AutoShape 25"/>
          <p:cNvCxnSpPr>
            <a:cxnSpLocks noChangeShapeType="1"/>
            <a:stCxn id="70659" idx="7"/>
            <a:endCxn id="70668" idx="2"/>
          </p:cNvCxnSpPr>
          <p:nvPr/>
        </p:nvCxnSpPr>
        <p:spPr bwMode="auto">
          <a:xfrm flipV="1">
            <a:off x="6759575" y="2822575"/>
            <a:ext cx="782638" cy="814388"/>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82" name="AutoShape 26"/>
          <p:cNvCxnSpPr>
            <a:cxnSpLocks noChangeShapeType="1"/>
            <a:stCxn id="70659" idx="5"/>
            <a:endCxn id="70669" idx="2"/>
          </p:cNvCxnSpPr>
          <p:nvPr/>
        </p:nvCxnSpPr>
        <p:spPr bwMode="auto">
          <a:xfrm>
            <a:off x="6759575" y="4108450"/>
            <a:ext cx="781050" cy="890588"/>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683" name="Oval 27"/>
          <p:cNvSpPr>
            <a:spLocks noChangeArrowheads="1"/>
          </p:cNvSpPr>
          <p:nvPr/>
        </p:nvSpPr>
        <p:spPr bwMode="auto">
          <a:xfrm>
            <a:off x="1927226" y="2228850"/>
            <a:ext cx="2005013" cy="66833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Telemarketing</a:t>
            </a:r>
          </a:p>
          <a:p>
            <a:pPr algn="ctr"/>
            <a:r>
              <a:rPr lang="en-US" altLang="en-US" i="1">
                <a:solidFill>
                  <a:schemeClr val="bg1"/>
                </a:solidFill>
                <a:latin typeface="Tahoma" panose="020B0604030504040204" pitchFamily="34" charset="0"/>
              </a:rPr>
              <a:t>Agent (CA)</a:t>
            </a:r>
          </a:p>
        </p:txBody>
      </p:sp>
      <p:sp>
        <p:nvSpPr>
          <p:cNvPr id="70684" name="Oval 28"/>
          <p:cNvSpPr>
            <a:spLocks noChangeArrowheads="1"/>
          </p:cNvSpPr>
          <p:nvPr/>
        </p:nvSpPr>
        <p:spPr bwMode="auto">
          <a:xfrm>
            <a:off x="1912938" y="4976814"/>
            <a:ext cx="2005012" cy="668337"/>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Telemarketing</a:t>
            </a:r>
          </a:p>
          <a:p>
            <a:pPr algn="ctr"/>
            <a:r>
              <a:rPr lang="en-US" altLang="en-US" i="1">
                <a:solidFill>
                  <a:schemeClr val="bg1"/>
                </a:solidFill>
                <a:latin typeface="Tahoma" panose="020B0604030504040204" pitchFamily="34" charset="0"/>
              </a:rPr>
              <a:t>Agent (NY)</a:t>
            </a:r>
          </a:p>
        </p:txBody>
      </p:sp>
      <p:sp>
        <p:nvSpPr>
          <p:cNvPr id="70660" name="Rectangle 4"/>
          <p:cNvSpPr>
            <a:spLocks noChangeArrowheads="1"/>
          </p:cNvSpPr>
          <p:nvPr/>
        </p:nvSpPr>
        <p:spPr bwMode="auto">
          <a:xfrm>
            <a:off x="3203575" y="3403600"/>
            <a:ext cx="1346200" cy="92868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i="1">
                <a:latin typeface="Tahoma" panose="020B0604030504040204" pitchFamily="34" charset="0"/>
              </a:rPr>
              <a:t>Client/</a:t>
            </a:r>
            <a:br>
              <a:rPr lang="en-US" altLang="en-US" i="1">
                <a:latin typeface="Tahoma" panose="020B0604030504040204" pitchFamily="34" charset="0"/>
              </a:rPr>
            </a:br>
            <a:r>
              <a:rPr lang="en-US" altLang="en-US" i="1">
                <a:latin typeface="Tahoma" panose="020B0604030504040204" pitchFamily="34" charset="0"/>
              </a:rPr>
              <a:t>Server</a:t>
            </a:r>
            <a:br>
              <a:rPr lang="en-US" altLang="en-US" i="1">
                <a:latin typeface="Tahoma" panose="020B0604030504040204" pitchFamily="34" charset="0"/>
              </a:rPr>
            </a:br>
            <a:r>
              <a:rPr lang="en-US" altLang="en-US" i="1">
                <a:latin typeface="Tahoma" panose="020B0604030504040204" pitchFamily="34" charset="0"/>
              </a:rPr>
              <a:t>Middleware</a:t>
            </a:r>
          </a:p>
        </p:txBody>
      </p:sp>
      <p:cxnSp>
        <p:nvCxnSpPr>
          <p:cNvPr id="70685" name="AutoShape 29"/>
          <p:cNvCxnSpPr>
            <a:cxnSpLocks noChangeShapeType="1"/>
            <a:stCxn id="70660" idx="3"/>
            <a:endCxn id="70659" idx="2"/>
          </p:cNvCxnSpPr>
          <p:nvPr/>
        </p:nvCxnSpPr>
        <p:spPr bwMode="auto">
          <a:xfrm>
            <a:off x="4549776" y="3868738"/>
            <a:ext cx="498475" cy="476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86" name="AutoShape 30"/>
          <p:cNvCxnSpPr>
            <a:cxnSpLocks noChangeShapeType="1"/>
            <a:stCxn id="70683" idx="4"/>
            <a:endCxn id="70660" idx="0"/>
          </p:cNvCxnSpPr>
          <p:nvPr/>
        </p:nvCxnSpPr>
        <p:spPr bwMode="auto">
          <a:xfrm>
            <a:off x="2930525" y="2897188"/>
            <a:ext cx="946150" cy="50641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87" name="AutoShape 31"/>
          <p:cNvCxnSpPr>
            <a:cxnSpLocks noChangeShapeType="1"/>
            <a:stCxn id="70684" idx="0"/>
            <a:endCxn id="70660" idx="2"/>
          </p:cNvCxnSpPr>
          <p:nvPr/>
        </p:nvCxnSpPr>
        <p:spPr bwMode="auto">
          <a:xfrm flipV="1">
            <a:off x="2916239" y="4332289"/>
            <a:ext cx="960437" cy="64452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68721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en-US"/>
              <a:t>The Real Peer-to-Peer Apps</a:t>
            </a:r>
          </a:p>
        </p:txBody>
      </p:sp>
      <p:sp>
        <p:nvSpPr>
          <p:cNvPr id="124931" name="Rectangle 3"/>
          <p:cNvSpPr>
            <a:spLocks noGrp="1" noChangeArrowheads="1"/>
          </p:cNvSpPr>
          <p:nvPr>
            <p:ph type="body" idx="1"/>
          </p:nvPr>
        </p:nvSpPr>
        <p:spPr/>
        <p:txBody>
          <a:bodyPr/>
          <a:lstStyle/>
          <a:p>
            <a:r>
              <a:rPr lang="en-US" altLang="en-US"/>
              <a:t>Napster</a:t>
            </a:r>
          </a:p>
          <a:p>
            <a:r>
              <a:rPr lang="en-US" altLang="en-US"/>
              <a:t>SETI-at-home (well, not really)</a:t>
            </a:r>
          </a:p>
          <a:p>
            <a:r>
              <a:rPr lang="en-US" altLang="en-US"/>
              <a:t>Gnutella</a:t>
            </a:r>
          </a:p>
          <a:p>
            <a:r>
              <a:rPr lang="en-US" altLang="en-US"/>
              <a:t>Groove</a:t>
            </a:r>
          </a:p>
          <a:p>
            <a:r>
              <a:rPr lang="en-US" altLang="en-US"/>
              <a:t>Magi</a:t>
            </a:r>
          </a:p>
          <a:p>
            <a:r>
              <a:rPr lang="en-US" altLang="en-US"/>
              <a:t>Web Services</a:t>
            </a:r>
          </a:p>
        </p:txBody>
      </p:sp>
    </p:spTree>
    <p:extLst>
      <p:ext uri="{BB962C8B-B14F-4D97-AF65-F5344CB8AC3E}">
        <p14:creationId xmlns:p14="http://schemas.microsoft.com/office/powerpoint/2010/main" val="207138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771651" y="65089"/>
            <a:ext cx="6373813" cy="1031875"/>
          </a:xfrm>
        </p:spPr>
        <p:txBody>
          <a:bodyPr>
            <a:normAutofit fontScale="90000"/>
          </a:bodyPr>
          <a:lstStyle/>
          <a:p>
            <a:r>
              <a:rPr lang="en-US" altLang="en-US"/>
              <a:t>Peer-to-Peer Advantages and Disadvantages</a:t>
            </a:r>
          </a:p>
        </p:txBody>
      </p:sp>
      <p:sp>
        <p:nvSpPr>
          <p:cNvPr id="73731" name="Rectangle 3"/>
          <p:cNvSpPr>
            <a:spLocks noGrp="1" noChangeArrowheads="1"/>
          </p:cNvSpPr>
          <p:nvPr>
            <p:ph type="body" idx="1"/>
          </p:nvPr>
        </p:nvSpPr>
        <p:spPr/>
        <p:txBody>
          <a:bodyPr>
            <a:normAutofit lnSpcReduction="10000"/>
          </a:bodyPr>
          <a:lstStyle/>
          <a:p>
            <a:pPr>
              <a:lnSpc>
                <a:spcPct val="70000"/>
              </a:lnSpc>
            </a:pPr>
            <a:r>
              <a:rPr lang="en-US" altLang="en-US" sz="2300"/>
              <a:t>Advantages</a:t>
            </a:r>
          </a:p>
          <a:p>
            <a:pPr lvl="1">
              <a:lnSpc>
                <a:spcPct val="70000"/>
              </a:lnSpc>
            </a:pPr>
            <a:r>
              <a:rPr lang="en-US" altLang="en-US" sz="1700"/>
              <a:t>Interoperability </a:t>
            </a:r>
          </a:p>
          <a:p>
            <a:pPr lvl="1">
              <a:lnSpc>
                <a:spcPct val="70000"/>
              </a:lnSpc>
            </a:pPr>
            <a:r>
              <a:rPr lang="en-US" altLang="en-US" sz="1700"/>
              <a:t>A natural high-level architectural style for heterogeneous distributed systems</a:t>
            </a:r>
          </a:p>
          <a:p>
            <a:pPr lvl="1">
              <a:lnSpc>
                <a:spcPct val="70000"/>
              </a:lnSpc>
            </a:pPr>
            <a:r>
              <a:rPr lang="en-US" altLang="en-US" sz="1700"/>
              <a:t>Understandability: Small number of tiers, similar to layered-system properties</a:t>
            </a:r>
          </a:p>
          <a:p>
            <a:pPr lvl="1">
              <a:lnSpc>
                <a:spcPct val="70000"/>
              </a:lnSpc>
            </a:pPr>
            <a:r>
              <a:rPr lang="en-US" altLang="en-US" sz="1700"/>
              <a:t>Reusability: Especially with regard to legacy applications</a:t>
            </a:r>
          </a:p>
          <a:p>
            <a:pPr lvl="1">
              <a:lnSpc>
                <a:spcPct val="70000"/>
              </a:lnSpc>
            </a:pPr>
            <a:r>
              <a:rPr lang="en-US" altLang="en-US" sz="1700"/>
              <a:t>Scalability: Powerful enough server tiers can accommodate many clients</a:t>
            </a:r>
          </a:p>
          <a:p>
            <a:pPr lvl="1">
              <a:lnSpc>
                <a:spcPct val="70000"/>
              </a:lnSpc>
            </a:pPr>
            <a:r>
              <a:rPr lang="en-US" altLang="en-US" sz="1700"/>
              <a:t>Distributability: Components communicate over a network, generally</a:t>
            </a:r>
          </a:p>
          <a:p>
            <a:pPr>
              <a:lnSpc>
                <a:spcPct val="70000"/>
              </a:lnSpc>
            </a:pPr>
            <a:r>
              <a:rPr lang="en-US" altLang="en-US" sz="2300"/>
              <a:t>Disadvantages</a:t>
            </a:r>
          </a:p>
          <a:p>
            <a:pPr lvl="1">
              <a:lnSpc>
                <a:spcPct val="70000"/>
              </a:lnSpc>
            </a:pPr>
            <a:r>
              <a:rPr lang="en-US" altLang="en-US" sz="1700"/>
              <a:t>Visibility, Maintainability: Difficult to analyze and debug</a:t>
            </a:r>
          </a:p>
          <a:p>
            <a:pPr lvl="2">
              <a:lnSpc>
                <a:spcPct val="70000"/>
              </a:lnSpc>
            </a:pPr>
            <a:r>
              <a:rPr lang="en-US" altLang="en-US" sz="1700"/>
              <a:t>Distributed state</a:t>
            </a:r>
          </a:p>
          <a:p>
            <a:pPr lvl="2">
              <a:lnSpc>
                <a:spcPct val="70000"/>
              </a:lnSpc>
            </a:pPr>
            <a:r>
              <a:rPr lang="en-US" altLang="en-US" sz="1700"/>
              <a:t>Potential for deadlock, starvation, race conditions, service outages</a:t>
            </a:r>
          </a:p>
          <a:p>
            <a:pPr lvl="1">
              <a:lnSpc>
                <a:spcPct val="70000"/>
              </a:lnSpc>
            </a:pPr>
            <a:r>
              <a:rPr lang="en-US" altLang="en-US" sz="1700"/>
              <a:t>Simplicity: Require sophisticated interoperability mechanisms</a:t>
            </a:r>
          </a:p>
          <a:p>
            <a:pPr lvl="2">
              <a:lnSpc>
                <a:spcPct val="70000"/>
              </a:lnSpc>
            </a:pPr>
            <a:r>
              <a:rPr lang="en-US" altLang="en-US" sz="1700"/>
              <a:t>Data marshalling and unmarshalling</a:t>
            </a:r>
          </a:p>
          <a:p>
            <a:pPr lvl="2">
              <a:lnSpc>
                <a:spcPct val="70000"/>
              </a:lnSpc>
            </a:pPr>
            <a:r>
              <a:rPr lang="en-US" altLang="en-US" sz="1700"/>
              <a:t>Proxies and stubs for RPC</a:t>
            </a:r>
          </a:p>
          <a:p>
            <a:pPr lvl="2">
              <a:lnSpc>
                <a:spcPct val="70000"/>
              </a:lnSpc>
            </a:pPr>
            <a:r>
              <a:rPr lang="en-US" altLang="en-US" sz="1700"/>
              <a:t>Legacy wrappers</a:t>
            </a:r>
          </a:p>
        </p:txBody>
      </p:sp>
    </p:spTree>
    <p:extLst>
      <p:ext uri="{BB962C8B-B14F-4D97-AF65-F5344CB8AC3E}">
        <p14:creationId xmlns:p14="http://schemas.microsoft.com/office/powerpoint/2010/main" val="19674987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771651" y="65089"/>
            <a:ext cx="6373813" cy="1031875"/>
          </a:xfrm>
        </p:spPr>
        <p:txBody>
          <a:bodyPr>
            <a:normAutofit fontScale="90000"/>
          </a:bodyPr>
          <a:lstStyle/>
          <a:p>
            <a:r>
              <a:rPr lang="en-US" altLang="en-US"/>
              <a:t>Some Criteria for Selecting and Comparing Styles</a:t>
            </a:r>
          </a:p>
        </p:txBody>
      </p:sp>
      <p:sp>
        <p:nvSpPr>
          <p:cNvPr id="112643" name="Rectangle 3"/>
          <p:cNvSpPr>
            <a:spLocks noGrp="1" noChangeArrowheads="1"/>
          </p:cNvSpPr>
          <p:nvPr>
            <p:ph type="body" idx="1"/>
          </p:nvPr>
        </p:nvSpPr>
        <p:spPr/>
        <p:txBody>
          <a:bodyPr/>
          <a:lstStyle/>
          <a:p>
            <a:pPr>
              <a:lnSpc>
                <a:spcPct val="120000"/>
              </a:lnSpc>
            </a:pPr>
            <a:r>
              <a:rPr lang="en-US" altLang="en-US"/>
              <a:t>Control flow</a:t>
            </a:r>
          </a:p>
          <a:p>
            <a:pPr>
              <a:lnSpc>
                <a:spcPct val="120000"/>
              </a:lnSpc>
            </a:pPr>
            <a:r>
              <a:rPr lang="en-US" altLang="en-US"/>
              <a:t>Data flow</a:t>
            </a:r>
          </a:p>
          <a:p>
            <a:pPr>
              <a:lnSpc>
                <a:spcPct val="120000"/>
              </a:lnSpc>
            </a:pPr>
            <a:r>
              <a:rPr lang="en-US" altLang="en-US"/>
              <a:t>Application</a:t>
            </a:r>
          </a:p>
          <a:p>
            <a:pPr>
              <a:lnSpc>
                <a:spcPct val="120000"/>
              </a:lnSpc>
            </a:pPr>
            <a:r>
              <a:rPr lang="en-US" altLang="en-US"/>
              <a:t>Distribution</a:t>
            </a:r>
          </a:p>
          <a:p>
            <a:pPr>
              <a:lnSpc>
                <a:spcPct val="120000"/>
              </a:lnSpc>
            </a:pPr>
            <a:r>
              <a:rPr lang="en-US" altLang="en-US"/>
              <a:t>Scalability</a:t>
            </a:r>
          </a:p>
          <a:p>
            <a:pPr>
              <a:lnSpc>
                <a:spcPct val="120000"/>
              </a:lnSpc>
            </a:pPr>
            <a:r>
              <a:rPr lang="en-US" altLang="en-US"/>
              <a:t>What else?</a:t>
            </a:r>
          </a:p>
        </p:txBody>
      </p:sp>
      <p:sp>
        <p:nvSpPr>
          <p:cNvPr id="112644" name="Text Box 4"/>
          <p:cNvSpPr txBox="1">
            <a:spLocks noChangeArrowheads="1"/>
          </p:cNvSpPr>
          <p:nvPr/>
        </p:nvSpPr>
        <p:spPr bwMode="auto">
          <a:xfrm>
            <a:off x="2514600" y="5622925"/>
            <a:ext cx="7086600" cy="369332"/>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i="1">
                <a:solidFill>
                  <a:schemeClr val="bg1"/>
                </a:solidFill>
                <a:latin typeface="Tahoma" panose="020B0604030504040204" pitchFamily="34" charset="0"/>
              </a:rPr>
              <a:t>What other styles can you think of?</a:t>
            </a:r>
          </a:p>
        </p:txBody>
      </p:sp>
    </p:spTree>
    <p:extLst>
      <p:ext uri="{BB962C8B-B14F-4D97-AF65-F5344CB8AC3E}">
        <p14:creationId xmlns:p14="http://schemas.microsoft.com/office/powerpoint/2010/main" val="145600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8874" y="420512"/>
            <a:ext cx="10738480" cy="5913211"/>
          </a:xfrm>
          <a:prstGeom prst="rect">
            <a:avLst/>
          </a:prstGeom>
        </p:spPr>
      </p:pic>
    </p:spTree>
    <p:extLst>
      <p:ext uri="{BB962C8B-B14F-4D97-AF65-F5344CB8AC3E}">
        <p14:creationId xmlns:p14="http://schemas.microsoft.com/office/powerpoint/2010/main" val="378278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0656" y="369272"/>
            <a:ext cx="10002980" cy="6265299"/>
          </a:xfrm>
          <a:prstGeom prst="rect">
            <a:avLst/>
          </a:prstGeom>
        </p:spPr>
      </p:pic>
    </p:spTree>
    <p:extLst>
      <p:ext uri="{BB962C8B-B14F-4D97-AF65-F5344CB8AC3E}">
        <p14:creationId xmlns:p14="http://schemas.microsoft.com/office/powerpoint/2010/main" val="108526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109" y="706583"/>
            <a:ext cx="11540836" cy="4416594"/>
          </a:xfrm>
          <a:prstGeom prst="rect">
            <a:avLst/>
          </a:prstGeom>
        </p:spPr>
        <p:txBody>
          <a:bodyPr wrap="square">
            <a:spAutoFit/>
          </a:bodyPr>
          <a:lstStyle/>
          <a:p>
            <a:endParaRPr lang="en-IN" sz="1100" b="0" i="0" u="none" strike="noStrike" baseline="0" dirty="0" smtClean="0">
              <a:solidFill>
                <a:srgbClr val="000000"/>
              </a:solidFill>
              <a:latin typeface="Arial" panose="020B0604020202020204" pitchFamily="34" charset="0"/>
            </a:endParaRPr>
          </a:p>
          <a:p>
            <a:r>
              <a:rPr lang="en-IN" sz="2800" b="1" i="0" u="none" strike="noStrike" baseline="0" dirty="0" smtClean="0">
                <a:latin typeface="Arial" panose="020B0604020202020204" pitchFamily="34" charset="0"/>
              </a:rPr>
              <a:t>Functional Requirements </a:t>
            </a:r>
          </a:p>
          <a:p>
            <a:endParaRPr lang="en-IN" sz="2800" b="0" i="0" u="none" strike="noStrike" baseline="0" dirty="0" smtClean="0">
              <a:latin typeface="Arial" panose="020B0604020202020204" pitchFamily="34" charset="0"/>
            </a:endParaRPr>
          </a:p>
          <a:p>
            <a:r>
              <a:rPr lang="en-IN" sz="2800" b="0" i="0" u="none" strike="noStrike" baseline="0" dirty="0" smtClean="0">
                <a:latin typeface="Arial" panose="020B0604020202020204" pitchFamily="34" charset="0"/>
              </a:rPr>
              <a:t>• </a:t>
            </a:r>
            <a:r>
              <a:rPr lang="en-IN" b="1" i="0" u="none" strike="noStrike" baseline="0" dirty="0" smtClean="0">
                <a:latin typeface="Arial" panose="020B0604020202020204" pitchFamily="34" charset="0"/>
              </a:rPr>
              <a:t>Functional requirements </a:t>
            </a:r>
            <a:r>
              <a:rPr lang="en-IN" b="0" i="0" u="none" strike="noStrike" baseline="0" dirty="0" smtClean="0">
                <a:latin typeface="Arial" panose="020B0604020202020204" pitchFamily="34" charset="0"/>
              </a:rPr>
              <a:t>specify what the software needs to do. They relate to the </a:t>
            </a:r>
            <a:r>
              <a:rPr lang="en-IN" b="1" i="0" u="none" strike="noStrike" baseline="0" dirty="0" smtClean="0">
                <a:latin typeface="Arial" panose="020B0604020202020204" pitchFamily="34" charset="0"/>
              </a:rPr>
              <a:t>actions </a:t>
            </a:r>
            <a:r>
              <a:rPr lang="en-IN" b="0" i="0" u="none" strike="noStrike" baseline="0" dirty="0" smtClean="0">
                <a:latin typeface="Arial" panose="020B0604020202020204" pitchFamily="34" charset="0"/>
              </a:rPr>
              <a:t>that the product must carry out in order to satisfy the fundamental reasons for its existence. </a:t>
            </a:r>
          </a:p>
          <a:p>
            <a:endParaRPr lang="en-IN" sz="2800" b="0" i="0" u="none" strike="noStrike" baseline="0" dirty="0" smtClean="0">
              <a:latin typeface="Arial" panose="020B0604020202020204" pitchFamily="34" charset="0"/>
            </a:endParaRPr>
          </a:p>
          <a:p>
            <a:r>
              <a:rPr lang="en-IN" sz="2800" b="0" i="0" u="none" strike="noStrike" baseline="0" dirty="0" smtClean="0">
                <a:latin typeface="Arial" panose="020B0604020202020204" pitchFamily="34" charset="0"/>
              </a:rPr>
              <a:t>• </a:t>
            </a:r>
            <a:r>
              <a:rPr lang="en-IN" b="1" i="0" u="none" strike="noStrike" baseline="0" dirty="0" smtClean="0">
                <a:latin typeface="Arial" panose="020B0604020202020204" pitchFamily="34" charset="0"/>
              </a:rPr>
              <a:t>Business Level</a:t>
            </a:r>
            <a:r>
              <a:rPr lang="en-IN" b="0" i="0" u="none" strike="noStrike" baseline="0" dirty="0" smtClean="0">
                <a:latin typeface="Arial" panose="020B0604020202020204" pitchFamily="34" charset="0"/>
              </a:rPr>
              <a:t>: defines the objective/goal of the project and the measurable business benefits for doing it. </a:t>
            </a:r>
          </a:p>
          <a:p>
            <a:endParaRPr lang="en-IN" sz="2800" b="0" i="0" u="none" strike="noStrike" baseline="0" dirty="0" smtClean="0">
              <a:latin typeface="Arial" panose="020B0604020202020204" pitchFamily="34" charset="0"/>
            </a:endParaRPr>
          </a:p>
          <a:p>
            <a:r>
              <a:rPr lang="en-IN" sz="2800" b="0" i="0" u="none" strike="noStrike" baseline="0" dirty="0" smtClean="0">
                <a:latin typeface="Arial" panose="020B0604020202020204" pitchFamily="34" charset="0"/>
              </a:rPr>
              <a:t>• </a:t>
            </a:r>
            <a:r>
              <a:rPr lang="en-IN" b="1" i="0" u="none" strike="noStrike" baseline="0" dirty="0" smtClean="0">
                <a:latin typeface="Arial" panose="020B0604020202020204" pitchFamily="34" charset="0"/>
              </a:rPr>
              <a:t>User Level</a:t>
            </a:r>
            <a:r>
              <a:rPr lang="en-IN" b="0" i="0" u="none" strike="noStrike" baseline="0" dirty="0" smtClean="0">
                <a:latin typeface="Arial" panose="020B0604020202020204" pitchFamily="34" charset="0"/>
              </a:rPr>
              <a:t>: user requirements are written from the user's point-of-view. </a:t>
            </a:r>
          </a:p>
          <a:p>
            <a:endParaRPr lang="en-IN" sz="2800" b="0" i="0" u="none" strike="noStrike" baseline="0" dirty="0" smtClean="0">
              <a:latin typeface="Arial" panose="020B0604020202020204" pitchFamily="34" charset="0"/>
            </a:endParaRPr>
          </a:p>
          <a:p>
            <a:r>
              <a:rPr lang="en-IN" sz="2800" b="0" i="0" u="none" strike="noStrike" baseline="0" dirty="0" smtClean="0">
                <a:latin typeface="Arial" panose="020B0604020202020204" pitchFamily="34" charset="0"/>
              </a:rPr>
              <a:t>• </a:t>
            </a:r>
            <a:r>
              <a:rPr lang="en-IN" b="1" i="0" u="none" strike="noStrike" baseline="0" dirty="0" smtClean="0">
                <a:latin typeface="Arial" panose="020B0604020202020204" pitchFamily="34" charset="0"/>
              </a:rPr>
              <a:t>System Level</a:t>
            </a:r>
            <a:r>
              <a:rPr lang="en-IN" b="0" i="0" u="none" strike="noStrike" baseline="0" dirty="0" smtClean="0">
                <a:latin typeface="Arial" panose="020B0604020202020204" pitchFamily="34" charset="0"/>
              </a:rPr>
              <a:t>: defines what the system must do to process input and provide the desired output. </a:t>
            </a:r>
          </a:p>
        </p:txBody>
      </p:sp>
    </p:spTree>
    <p:extLst>
      <p:ext uri="{BB962C8B-B14F-4D97-AF65-F5344CB8AC3E}">
        <p14:creationId xmlns:p14="http://schemas.microsoft.com/office/powerpoint/2010/main" val="422998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1889" y="597823"/>
            <a:ext cx="9094437" cy="5916065"/>
          </a:xfrm>
          <a:prstGeom prst="rect">
            <a:avLst/>
          </a:prstGeom>
        </p:spPr>
      </p:pic>
    </p:spTree>
    <p:extLst>
      <p:ext uri="{BB962C8B-B14F-4D97-AF65-F5344CB8AC3E}">
        <p14:creationId xmlns:p14="http://schemas.microsoft.com/office/powerpoint/2010/main" val="56341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1" y="483601"/>
            <a:ext cx="9462653" cy="5878150"/>
          </a:xfrm>
          <a:prstGeom prst="rect">
            <a:avLst/>
          </a:prstGeom>
        </p:spPr>
      </p:pic>
    </p:spTree>
    <p:extLst>
      <p:ext uri="{BB962C8B-B14F-4D97-AF65-F5344CB8AC3E}">
        <p14:creationId xmlns:p14="http://schemas.microsoft.com/office/powerpoint/2010/main" val="166103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484011"/>
            <a:ext cx="9725891" cy="6276924"/>
          </a:xfrm>
          <a:prstGeom prst="rect">
            <a:avLst/>
          </a:prstGeom>
        </p:spPr>
      </p:pic>
    </p:spTree>
    <p:extLst>
      <p:ext uri="{BB962C8B-B14F-4D97-AF65-F5344CB8AC3E}">
        <p14:creationId xmlns:p14="http://schemas.microsoft.com/office/powerpoint/2010/main" val="150244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2383" y="415636"/>
            <a:ext cx="9810030" cy="5943600"/>
          </a:xfrm>
          <a:prstGeom prst="rect">
            <a:avLst/>
          </a:prstGeom>
        </p:spPr>
      </p:pic>
    </p:spTree>
    <p:extLst>
      <p:ext uri="{BB962C8B-B14F-4D97-AF65-F5344CB8AC3E}">
        <p14:creationId xmlns:p14="http://schemas.microsoft.com/office/powerpoint/2010/main" val="2949394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546" y="601493"/>
            <a:ext cx="9395146" cy="5622899"/>
          </a:xfrm>
          <a:prstGeom prst="rect">
            <a:avLst/>
          </a:prstGeom>
        </p:spPr>
      </p:pic>
    </p:spTree>
    <p:extLst>
      <p:ext uri="{BB962C8B-B14F-4D97-AF65-F5344CB8AC3E}">
        <p14:creationId xmlns:p14="http://schemas.microsoft.com/office/powerpoint/2010/main" val="309037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437" y="471055"/>
            <a:ext cx="10322082" cy="5985163"/>
          </a:xfrm>
          <a:prstGeom prst="rect">
            <a:avLst/>
          </a:prstGeom>
        </p:spPr>
      </p:pic>
    </p:spTree>
    <p:extLst>
      <p:ext uri="{BB962C8B-B14F-4D97-AF65-F5344CB8AC3E}">
        <p14:creationId xmlns:p14="http://schemas.microsoft.com/office/powerpoint/2010/main" val="66254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4999" y="539327"/>
            <a:ext cx="8377255" cy="6049773"/>
          </a:xfrm>
          <a:prstGeom prst="rect">
            <a:avLst/>
          </a:prstGeom>
        </p:spPr>
      </p:pic>
    </p:spTree>
    <p:extLst>
      <p:ext uri="{BB962C8B-B14F-4D97-AF65-F5344CB8AC3E}">
        <p14:creationId xmlns:p14="http://schemas.microsoft.com/office/powerpoint/2010/main" val="829256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1491" y="1021937"/>
            <a:ext cx="9576463" cy="5478839"/>
          </a:xfrm>
          <a:prstGeom prst="rect">
            <a:avLst/>
          </a:prstGeom>
        </p:spPr>
      </p:pic>
      <p:sp>
        <p:nvSpPr>
          <p:cNvPr id="3" name="TextBox 2"/>
          <p:cNvSpPr txBox="1"/>
          <p:nvPr/>
        </p:nvSpPr>
        <p:spPr>
          <a:xfrm>
            <a:off x="2660073" y="176810"/>
            <a:ext cx="5943600" cy="584775"/>
          </a:xfrm>
          <a:prstGeom prst="rect">
            <a:avLst/>
          </a:prstGeom>
          <a:noFill/>
        </p:spPr>
        <p:txBody>
          <a:bodyPr wrap="square" rtlCol="0">
            <a:spAutoFit/>
          </a:bodyPr>
          <a:lstStyle/>
          <a:p>
            <a:r>
              <a:rPr lang="en-IN" sz="3200" dirty="0" smtClean="0"/>
              <a:t>Software Quality Model ISO 9126</a:t>
            </a:r>
            <a:endParaRPr lang="en-IN" sz="3200" dirty="0"/>
          </a:p>
        </p:txBody>
      </p:sp>
    </p:spTree>
    <p:extLst>
      <p:ext uri="{BB962C8B-B14F-4D97-AF65-F5344CB8AC3E}">
        <p14:creationId xmlns:p14="http://schemas.microsoft.com/office/powerpoint/2010/main" val="220025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2837" y="1327493"/>
            <a:ext cx="10301623" cy="4462883"/>
          </a:xfrm>
          <a:prstGeom prst="rect">
            <a:avLst/>
          </a:prstGeom>
        </p:spPr>
      </p:pic>
      <p:sp>
        <p:nvSpPr>
          <p:cNvPr id="3" name="TextBox 2"/>
          <p:cNvSpPr txBox="1"/>
          <p:nvPr/>
        </p:nvSpPr>
        <p:spPr>
          <a:xfrm>
            <a:off x="3713017" y="554182"/>
            <a:ext cx="5347855" cy="646331"/>
          </a:xfrm>
          <a:prstGeom prst="rect">
            <a:avLst/>
          </a:prstGeom>
          <a:noFill/>
        </p:spPr>
        <p:txBody>
          <a:bodyPr wrap="square" rtlCol="0">
            <a:spAutoFit/>
          </a:bodyPr>
          <a:lstStyle/>
          <a:p>
            <a:r>
              <a:rPr lang="en-IN" sz="3600" dirty="0" smtClean="0"/>
              <a:t>Capability Maturity Model</a:t>
            </a:r>
            <a:endParaRPr lang="en-IN" sz="3600" dirty="0"/>
          </a:p>
        </p:txBody>
      </p:sp>
    </p:spTree>
    <p:extLst>
      <p:ext uri="{BB962C8B-B14F-4D97-AF65-F5344CB8AC3E}">
        <p14:creationId xmlns:p14="http://schemas.microsoft.com/office/powerpoint/2010/main" val="181831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3017" y="554182"/>
            <a:ext cx="5347855" cy="646331"/>
          </a:xfrm>
          <a:prstGeom prst="rect">
            <a:avLst/>
          </a:prstGeom>
          <a:noFill/>
        </p:spPr>
        <p:txBody>
          <a:bodyPr wrap="square" rtlCol="0">
            <a:spAutoFit/>
          </a:bodyPr>
          <a:lstStyle/>
          <a:p>
            <a:r>
              <a:rPr lang="en-IN" sz="3600" dirty="0" smtClean="0"/>
              <a:t>Capability Maturity Model</a:t>
            </a:r>
            <a:endParaRPr lang="en-IN" sz="3600" dirty="0"/>
          </a:p>
        </p:txBody>
      </p:sp>
      <p:pic>
        <p:nvPicPr>
          <p:cNvPr id="4" name="Picture 3"/>
          <p:cNvPicPr>
            <a:picLocks noChangeAspect="1"/>
          </p:cNvPicPr>
          <p:nvPr/>
        </p:nvPicPr>
        <p:blipFill rotWithShape="1">
          <a:blip r:embed="rId2"/>
          <a:srcRect l="1033" t="819" r="3736" b="74"/>
          <a:stretch/>
        </p:blipFill>
        <p:spPr>
          <a:xfrm>
            <a:off x="1946562" y="1380622"/>
            <a:ext cx="8880764" cy="5477378"/>
          </a:xfrm>
          <a:prstGeom prst="rect">
            <a:avLst/>
          </a:prstGeom>
        </p:spPr>
      </p:pic>
    </p:spTree>
    <p:extLst>
      <p:ext uri="{BB962C8B-B14F-4D97-AF65-F5344CB8AC3E}">
        <p14:creationId xmlns:p14="http://schemas.microsoft.com/office/powerpoint/2010/main" val="3988878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1382" y="458166"/>
            <a:ext cx="9795164" cy="6276598"/>
          </a:xfrm>
          <a:prstGeom prst="rect">
            <a:avLst/>
          </a:prstGeom>
        </p:spPr>
      </p:pic>
    </p:spTree>
    <p:extLst>
      <p:ext uri="{BB962C8B-B14F-4D97-AF65-F5344CB8AC3E}">
        <p14:creationId xmlns:p14="http://schemas.microsoft.com/office/powerpoint/2010/main" val="473995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5963" y="449379"/>
            <a:ext cx="9434946" cy="6216086"/>
          </a:xfrm>
          <a:prstGeom prst="rect">
            <a:avLst/>
          </a:prstGeom>
        </p:spPr>
      </p:pic>
    </p:spTree>
    <p:extLst>
      <p:ext uri="{BB962C8B-B14F-4D97-AF65-F5344CB8AC3E}">
        <p14:creationId xmlns:p14="http://schemas.microsoft.com/office/powerpoint/2010/main" val="1263572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3891" y="298934"/>
            <a:ext cx="9327038" cy="6143430"/>
          </a:xfrm>
          <a:prstGeom prst="rect">
            <a:avLst/>
          </a:prstGeom>
        </p:spPr>
      </p:pic>
    </p:spTree>
    <p:extLst>
      <p:ext uri="{BB962C8B-B14F-4D97-AF65-F5344CB8AC3E}">
        <p14:creationId xmlns:p14="http://schemas.microsoft.com/office/powerpoint/2010/main" val="241425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Catering Service</a:t>
            </a:r>
            <a:endParaRPr lang="en-IN" dirty="0"/>
          </a:p>
        </p:txBody>
      </p:sp>
      <p:sp>
        <p:nvSpPr>
          <p:cNvPr id="3" name="Picture Placeholder 2"/>
          <p:cNvSpPr>
            <a:spLocks noGrp="1"/>
          </p:cNvSpPr>
          <p:nvPr>
            <p:ph type="pic" idx="1"/>
          </p:nvPr>
        </p:nvSpPr>
        <p:spPr/>
      </p:sp>
      <p:pic>
        <p:nvPicPr>
          <p:cNvPr id="5" name="Picture 4"/>
          <p:cNvPicPr>
            <a:picLocks noChangeAspect="1"/>
          </p:cNvPicPr>
          <p:nvPr/>
        </p:nvPicPr>
        <p:blipFill rotWithShape="1">
          <a:blip r:embed="rId2"/>
          <a:srcRect l="15456" t="12103" r="16589" b="15741"/>
          <a:stretch/>
        </p:blipFill>
        <p:spPr>
          <a:xfrm>
            <a:off x="-1" y="-42864"/>
            <a:ext cx="12188953" cy="5111495"/>
          </a:xfrm>
          <a:prstGeom prst="rect">
            <a:avLst/>
          </a:prstGeom>
        </p:spPr>
      </p:pic>
    </p:spTree>
    <p:extLst>
      <p:ext uri="{BB962C8B-B14F-4D97-AF65-F5344CB8AC3E}">
        <p14:creationId xmlns:p14="http://schemas.microsoft.com/office/powerpoint/2010/main" val="2705993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8836" y="353611"/>
            <a:ext cx="9358227" cy="6116298"/>
          </a:xfrm>
          <a:prstGeom prst="rect">
            <a:avLst/>
          </a:prstGeom>
        </p:spPr>
      </p:pic>
    </p:spTree>
    <p:extLst>
      <p:ext uri="{BB962C8B-B14F-4D97-AF65-F5344CB8AC3E}">
        <p14:creationId xmlns:p14="http://schemas.microsoft.com/office/powerpoint/2010/main" val="466958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2022" y="634837"/>
            <a:ext cx="9516478" cy="6104907"/>
          </a:xfrm>
          <a:prstGeom prst="rect">
            <a:avLst/>
          </a:prstGeom>
        </p:spPr>
      </p:pic>
    </p:spTree>
    <p:extLst>
      <p:ext uri="{BB962C8B-B14F-4D97-AF65-F5344CB8AC3E}">
        <p14:creationId xmlns:p14="http://schemas.microsoft.com/office/powerpoint/2010/main" val="1380836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909" y="439323"/>
            <a:ext cx="9518072" cy="6049677"/>
          </a:xfrm>
          <a:prstGeom prst="rect">
            <a:avLst/>
          </a:prstGeom>
        </p:spPr>
      </p:pic>
    </p:spTree>
    <p:extLst>
      <p:ext uri="{BB962C8B-B14F-4D97-AF65-F5344CB8AC3E}">
        <p14:creationId xmlns:p14="http://schemas.microsoft.com/office/powerpoint/2010/main" val="83380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9018" y="423968"/>
            <a:ext cx="8417577" cy="6089946"/>
          </a:xfrm>
          <a:prstGeom prst="rect">
            <a:avLst/>
          </a:prstGeom>
        </p:spPr>
      </p:pic>
    </p:spTree>
    <p:extLst>
      <p:ext uri="{BB962C8B-B14F-4D97-AF65-F5344CB8AC3E}">
        <p14:creationId xmlns:p14="http://schemas.microsoft.com/office/powerpoint/2010/main" val="217867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7454" y="207817"/>
            <a:ext cx="10306292" cy="6376855"/>
          </a:xfrm>
          <a:prstGeom prst="rect">
            <a:avLst/>
          </a:prstGeom>
        </p:spPr>
      </p:pic>
    </p:spTree>
    <p:extLst>
      <p:ext uri="{BB962C8B-B14F-4D97-AF65-F5344CB8AC3E}">
        <p14:creationId xmlns:p14="http://schemas.microsoft.com/office/powerpoint/2010/main" val="362437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8256" y="212262"/>
            <a:ext cx="10238508" cy="6502936"/>
          </a:xfrm>
          <a:prstGeom prst="rect">
            <a:avLst/>
          </a:prstGeom>
        </p:spPr>
      </p:pic>
    </p:spTree>
    <p:extLst>
      <p:ext uri="{BB962C8B-B14F-4D97-AF65-F5344CB8AC3E}">
        <p14:creationId xmlns:p14="http://schemas.microsoft.com/office/powerpoint/2010/main" val="4009639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8873" y="457943"/>
            <a:ext cx="10002981" cy="5832021"/>
          </a:xfrm>
          <a:prstGeom prst="rect">
            <a:avLst/>
          </a:prstGeom>
        </p:spPr>
      </p:pic>
    </p:spTree>
    <p:extLst>
      <p:ext uri="{BB962C8B-B14F-4D97-AF65-F5344CB8AC3E}">
        <p14:creationId xmlns:p14="http://schemas.microsoft.com/office/powerpoint/2010/main" val="272031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3809" y="392280"/>
            <a:ext cx="9358882" cy="6063370"/>
          </a:xfrm>
          <a:prstGeom prst="rect">
            <a:avLst/>
          </a:prstGeom>
        </p:spPr>
      </p:pic>
    </p:spTree>
    <p:extLst>
      <p:ext uri="{BB962C8B-B14F-4D97-AF65-F5344CB8AC3E}">
        <p14:creationId xmlns:p14="http://schemas.microsoft.com/office/powerpoint/2010/main" val="3865632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2217" y="722094"/>
            <a:ext cx="10307783" cy="5692561"/>
          </a:xfrm>
          <a:prstGeom prst="rect">
            <a:avLst/>
          </a:prstGeom>
        </p:spPr>
      </p:pic>
    </p:spTree>
    <p:extLst>
      <p:ext uri="{BB962C8B-B14F-4D97-AF65-F5344CB8AC3E}">
        <p14:creationId xmlns:p14="http://schemas.microsoft.com/office/powerpoint/2010/main" val="1076979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073" y="152400"/>
            <a:ext cx="9545782" cy="6567055"/>
          </a:xfrm>
          <a:prstGeom prst="rect">
            <a:avLst/>
          </a:prstGeom>
        </p:spPr>
      </p:pic>
    </p:spTree>
    <p:extLst>
      <p:ext uri="{BB962C8B-B14F-4D97-AF65-F5344CB8AC3E}">
        <p14:creationId xmlns:p14="http://schemas.microsoft.com/office/powerpoint/2010/main" val="1947499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7476" y="326392"/>
            <a:ext cx="9567724" cy="6134247"/>
          </a:xfrm>
          <a:prstGeom prst="rect">
            <a:avLst/>
          </a:prstGeom>
        </p:spPr>
      </p:pic>
    </p:spTree>
    <p:extLst>
      <p:ext uri="{BB962C8B-B14F-4D97-AF65-F5344CB8AC3E}">
        <p14:creationId xmlns:p14="http://schemas.microsoft.com/office/powerpoint/2010/main" val="2457391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2854" y="543542"/>
            <a:ext cx="9619009" cy="6023513"/>
          </a:xfrm>
          <a:prstGeom prst="rect">
            <a:avLst/>
          </a:prstGeom>
        </p:spPr>
      </p:pic>
    </p:spTree>
    <p:extLst>
      <p:ext uri="{BB962C8B-B14F-4D97-AF65-F5344CB8AC3E}">
        <p14:creationId xmlns:p14="http://schemas.microsoft.com/office/powerpoint/2010/main" val="2444497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9444" y="715457"/>
            <a:ext cx="8721574" cy="5639374"/>
          </a:xfrm>
          <a:prstGeom prst="rect">
            <a:avLst/>
          </a:prstGeom>
        </p:spPr>
      </p:pic>
    </p:spTree>
    <p:extLst>
      <p:ext uri="{BB962C8B-B14F-4D97-AF65-F5344CB8AC3E}">
        <p14:creationId xmlns:p14="http://schemas.microsoft.com/office/powerpoint/2010/main" val="548352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4408" y="802823"/>
            <a:ext cx="8725665" cy="5962653"/>
          </a:xfrm>
          <a:prstGeom prst="rect">
            <a:avLst/>
          </a:prstGeom>
        </p:spPr>
      </p:pic>
    </p:spTree>
    <p:extLst>
      <p:ext uri="{BB962C8B-B14F-4D97-AF65-F5344CB8AC3E}">
        <p14:creationId xmlns:p14="http://schemas.microsoft.com/office/powerpoint/2010/main" val="36863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r>
            <a:br>
              <a:rPr lang="en-IN" dirty="0"/>
            </a:br>
            <a:r>
              <a:rPr lang="en-IN" b="1" dirty="0"/>
              <a:t>What is Software Architecture? </a:t>
            </a:r>
            <a:endParaRPr lang="en-IN" dirty="0"/>
          </a:p>
        </p:txBody>
      </p:sp>
      <p:sp>
        <p:nvSpPr>
          <p:cNvPr id="3" name="Content Placeholder 2"/>
          <p:cNvSpPr>
            <a:spLocks noGrp="1"/>
          </p:cNvSpPr>
          <p:nvPr>
            <p:ph idx="1"/>
          </p:nvPr>
        </p:nvSpPr>
        <p:spPr/>
        <p:txBody>
          <a:bodyPr/>
          <a:lstStyle/>
          <a:p>
            <a:endParaRPr lang="en-IN" dirty="0"/>
          </a:p>
          <a:p>
            <a:endParaRPr lang="en-IN" dirty="0"/>
          </a:p>
          <a:p>
            <a:r>
              <a:rPr lang="en-IN" dirty="0"/>
              <a:t>Software Architecture is the </a:t>
            </a:r>
            <a:r>
              <a:rPr lang="en-IN" b="1" dirty="0"/>
              <a:t>global organization </a:t>
            </a:r>
            <a:r>
              <a:rPr lang="en-IN" dirty="0"/>
              <a:t>of a software system, including </a:t>
            </a:r>
          </a:p>
          <a:p>
            <a:r>
              <a:rPr lang="en-IN" dirty="0"/>
              <a:t>– the division of software into </a:t>
            </a:r>
            <a:r>
              <a:rPr lang="en-IN" b="1" dirty="0"/>
              <a:t>subsystems/components</a:t>
            </a:r>
            <a:r>
              <a:rPr lang="en-IN" dirty="0"/>
              <a:t>, </a:t>
            </a:r>
          </a:p>
          <a:p>
            <a:r>
              <a:rPr lang="en-IN" dirty="0"/>
              <a:t>– </a:t>
            </a:r>
            <a:r>
              <a:rPr lang="en-IN" b="1" dirty="0"/>
              <a:t>policies </a:t>
            </a:r>
            <a:r>
              <a:rPr lang="en-IN" dirty="0"/>
              <a:t>according to which these subsystems </a:t>
            </a:r>
            <a:r>
              <a:rPr lang="en-IN" b="1" dirty="0"/>
              <a:t>interact</a:t>
            </a:r>
            <a:r>
              <a:rPr lang="en-IN" dirty="0"/>
              <a:t>, </a:t>
            </a:r>
          </a:p>
          <a:p>
            <a:r>
              <a:rPr lang="en-IN" dirty="0"/>
              <a:t>– the definition of their </a:t>
            </a:r>
            <a:r>
              <a:rPr lang="en-IN" b="1" dirty="0"/>
              <a:t>interfaces</a:t>
            </a:r>
            <a:r>
              <a:rPr lang="en-IN" dirty="0"/>
              <a:t>. </a:t>
            </a:r>
          </a:p>
          <a:p>
            <a:endParaRPr lang="en-IN" dirty="0"/>
          </a:p>
          <a:p>
            <a:pPr algn="r"/>
            <a:r>
              <a:rPr lang="fr-FR" dirty="0"/>
              <a:t>T. C. Lethbridge &amp; R. </a:t>
            </a:r>
            <a:r>
              <a:rPr lang="fr-FR" dirty="0" err="1"/>
              <a:t>Laganière</a:t>
            </a:r>
            <a:r>
              <a:rPr lang="fr-FR" dirty="0"/>
              <a:t> </a:t>
            </a:r>
            <a:endParaRPr lang="en-IN" dirty="0"/>
          </a:p>
        </p:txBody>
      </p:sp>
      <p:pic>
        <p:nvPicPr>
          <p:cNvPr id="1026" name="Picture 2" descr="Image result for Softwar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5855" y="3748211"/>
            <a:ext cx="1856510" cy="1949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7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1440873" y="457201"/>
            <a:ext cx="7690427"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4000" dirty="0">
                <a:solidFill>
                  <a:schemeClr val="tx2"/>
                </a:solidFill>
              </a:rPr>
              <a:t>Software Architecture Elements</a:t>
            </a:r>
            <a:br>
              <a:rPr lang="en-US" altLang="en-US" sz="4000" dirty="0">
                <a:solidFill>
                  <a:schemeClr val="tx2"/>
                </a:solidFill>
              </a:rPr>
            </a:br>
            <a:endParaRPr lang="en-US" altLang="en-US" sz="4000" dirty="0">
              <a:solidFill>
                <a:schemeClr val="tx2"/>
              </a:solidFill>
            </a:endParaRPr>
          </a:p>
        </p:txBody>
      </p:sp>
      <p:sp>
        <p:nvSpPr>
          <p:cNvPr id="9219" name="Rectangle 3"/>
          <p:cNvSpPr>
            <a:spLocks noChangeArrowheads="1"/>
          </p:cNvSpPr>
          <p:nvPr/>
        </p:nvSpPr>
        <p:spPr bwMode="auto">
          <a:xfrm>
            <a:off x="1330036" y="1579563"/>
            <a:ext cx="9864437" cy="495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r>
              <a:rPr lang="en-US" altLang="en-US" b="1" dirty="0"/>
              <a:t>A </a:t>
            </a:r>
            <a:r>
              <a:rPr lang="en-US" altLang="en-US" i="1" dirty="0"/>
              <a:t>component</a:t>
            </a:r>
            <a:r>
              <a:rPr lang="en-US" altLang="en-US" b="1" dirty="0"/>
              <a:t> is an abstract unit of software instructions and internal state that provides a transformation of data via its interface </a:t>
            </a:r>
          </a:p>
          <a:p>
            <a:pPr>
              <a:buFont typeface="Monotype Sorts" pitchFamily="2" charset="2"/>
              <a:buNone/>
            </a:pPr>
            <a:endParaRPr lang="en-US" altLang="en-US" b="1" dirty="0"/>
          </a:p>
          <a:p>
            <a:r>
              <a:rPr lang="en-US" altLang="en-US" b="1" dirty="0"/>
              <a:t>A </a:t>
            </a:r>
            <a:r>
              <a:rPr lang="en-US" altLang="en-US" i="1" dirty="0"/>
              <a:t>connector</a:t>
            </a:r>
            <a:r>
              <a:rPr lang="en-US" altLang="en-US" b="1" dirty="0"/>
              <a:t> is an abstract mechanism that mediates communication, coordination, or cooperation among components. </a:t>
            </a:r>
          </a:p>
        </p:txBody>
      </p:sp>
      <p:sp>
        <p:nvSpPr>
          <p:cNvPr id="9220" name="Slide Number Placeholder 1"/>
          <p:cNvSpPr>
            <a:spLocks noGrp="1"/>
          </p:cNvSpPr>
          <p:nvPr>
            <p:ph type="sldNum" sz="quarter" idx="12"/>
          </p:nvPr>
        </p:nvSpPr>
        <p:spPr>
          <a:noFill/>
        </p:spPr>
        <p:txBody>
          <a:bodyPr/>
          <a:lstStyle>
            <a:lvl1pPr>
              <a:defRPr sz="4400">
                <a:solidFill>
                  <a:schemeClr val="hlink"/>
                </a:solidFill>
                <a:latin typeface="Times New Roman" panose="02020603050405020304" pitchFamily="18" charset="0"/>
              </a:defRPr>
            </a:lvl1pPr>
            <a:lvl2pPr marL="742950" indent="-285750">
              <a:defRPr sz="4400">
                <a:solidFill>
                  <a:schemeClr val="hlink"/>
                </a:solidFill>
                <a:latin typeface="Times New Roman" panose="02020603050405020304" pitchFamily="18" charset="0"/>
              </a:defRPr>
            </a:lvl2pPr>
            <a:lvl3pPr marL="1143000" indent="-228600">
              <a:defRPr sz="4400">
                <a:solidFill>
                  <a:schemeClr val="hlink"/>
                </a:solidFill>
                <a:latin typeface="Times New Roman" panose="02020603050405020304" pitchFamily="18" charset="0"/>
              </a:defRPr>
            </a:lvl3pPr>
            <a:lvl4pPr marL="1600200" indent="-228600">
              <a:defRPr sz="4400">
                <a:solidFill>
                  <a:schemeClr val="hlink"/>
                </a:solidFill>
                <a:latin typeface="Times New Roman" panose="02020603050405020304" pitchFamily="18" charset="0"/>
              </a:defRPr>
            </a:lvl4pPr>
            <a:lvl5pPr marL="2057400" indent="-228600">
              <a:defRPr sz="4400">
                <a:solidFill>
                  <a:schemeClr val="hlink"/>
                </a:solidFill>
                <a:latin typeface="Times New Roman" panose="02020603050405020304" pitchFamily="18" charset="0"/>
              </a:defRPr>
            </a:lvl5pPr>
            <a:lvl6pPr marL="2514600" indent="-228600" eaLnBrk="0" fontAlgn="base" hangingPunct="0">
              <a:spcBef>
                <a:spcPct val="0"/>
              </a:spcBef>
              <a:spcAft>
                <a:spcPct val="0"/>
              </a:spcAft>
              <a:defRPr sz="4400">
                <a:solidFill>
                  <a:schemeClr val="hlink"/>
                </a:solidFill>
                <a:latin typeface="Times New Roman" panose="02020603050405020304" pitchFamily="18" charset="0"/>
              </a:defRPr>
            </a:lvl6pPr>
            <a:lvl7pPr marL="2971800" indent="-228600" eaLnBrk="0" fontAlgn="base" hangingPunct="0">
              <a:spcBef>
                <a:spcPct val="0"/>
              </a:spcBef>
              <a:spcAft>
                <a:spcPct val="0"/>
              </a:spcAft>
              <a:defRPr sz="4400">
                <a:solidFill>
                  <a:schemeClr val="hlink"/>
                </a:solidFill>
                <a:latin typeface="Times New Roman" panose="02020603050405020304" pitchFamily="18" charset="0"/>
              </a:defRPr>
            </a:lvl7pPr>
            <a:lvl8pPr marL="3429000" indent="-228600" eaLnBrk="0" fontAlgn="base" hangingPunct="0">
              <a:spcBef>
                <a:spcPct val="0"/>
              </a:spcBef>
              <a:spcAft>
                <a:spcPct val="0"/>
              </a:spcAft>
              <a:defRPr sz="4400">
                <a:solidFill>
                  <a:schemeClr val="hlink"/>
                </a:solidFill>
                <a:latin typeface="Times New Roman" panose="02020603050405020304" pitchFamily="18" charset="0"/>
              </a:defRPr>
            </a:lvl8pPr>
            <a:lvl9pPr marL="3886200" indent="-228600" eaLnBrk="0" fontAlgn="base" hangingPunct="0">
              <a:spcBef>
                <a:spcPct val="0"/>
              </a:spcBef>
              <a:spcAft>
                <a:spcPct val="0"/>
              </a:spcAft>
              <a:defRPr sz="4400">
                <a:solidFill>
                  <a:schemeClr val="hlink"/>
                </a:solidFill>
                <a:latin typeface="Times New Roman" panose="02020603050405020304" pitchFamily="18" charset="0"/>
              </a:defRPr>
            </a:lvl9pPr>
          </a:lstStyle>
          <a:p>
            <a:fld id="{C4260B75-3C6F-44CB-AD5F-EABAF4BB3A2D}" type="slidenum">
              <a:rPr lang="en-US" altLang="en-US" sz="1400">
                <a:solidFill>
                  <a:schemeClr val="tx1"/>
                </a:solidFill>
              </a:rPr>
              <a:pPr/>
              <a:t>40</a:t>
            </a:fld>
            <a:endParaRPr lang="en-US" altLang="en-US" sz="1400">
              <a:solidFill>
                <a:schemeClr val="tx1"/>
              </a:solidFill>
            </a:endParaRPr>
          </a:p>
        </p:txBody>
      </p:sp>
    </p:spTree>
    <p:extLst>
      <p:ext uri="{BB962C8B-B14F-4D97-AF65-F5344CB8AC3E}">
        <p14:creationId xmlns:p14="http://schemas.microsoft.com/office/powerpoint/2010/main" val="3871517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200400" y="457201"/>
            <a:ext cx="5930900"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a:solidFill>
                  <a:schemeClr val="tx2"/>
                </a:solidFill>
              </a:rPr>
              <a:t>Software Architecture Elements</a:t>
            </a:r>
            <a:r>
              <a:rPr lang="en-US" altLang="en-US" sz="4000">
                <a:solidFill>
                  <a:schemeClr val="tx2"/>
                </a:solidFill>
              </a:rPr>
              <a:t/>
            </a:r>
            <a:br>
              <a:rPr lang="en-US" altLang="en-US" sz="4000">
                <a:solidFill>
                  <a:schemeClr val="tx2"/>
                </a:solidFill>
              </a:rPr>
            </a:br>
            <a:endParaRPr lang="en-US" altLang="en-US" sz="4000">
              <a:solidFill>
                <a:schemeClr val="tx2"/>
              </a:solidFill>
            </a:endParaRPr>
          </a:p>
        </p:txBody>
      </p:sp>
      <p:sp>
        <p:nvSpPr>
          <p:cNvPr id="10243" name="Rectangle 3"/>
          <p:cNvSpPr>
            <a:spLocks noChangeArrowheads="1"/>
          </p:cNvSpPr>
          <p:nvPr/>
        </p:nvSpPr>
        <p:spPr bwMode="auto">
          <a:xfrm>
            <a:off x="2209800" y="1600201"/>
            <a:ext cx="8089900" cy="495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nSpc>
                <a:spcPct val="90000"/>
              </a:lnSpc>
            </a:pPr>
            <a:r>
              <a:rPr lang="en-US" altLang="en-US" sz="2400" b="1"/>
              <a:t>A </a:t>
            </a:r>
            <a:r>
              <a:rPr lang="en-US" altLang="en-US" sz="2400" i="1"/>
              <a:t>datum</a:t>
            </a:r>
            <a:r>
              <a:rPr lang="en-US" altLang="en-US" sz="2400" b="1"/>
              <a:t> is an element of information that is transferred from a component, or received by a component, via a connector. </a:t>
            </a:r>
          </a:p>
          <a:p>
            <a:pPr>
              <a:lnSpc>
                <a:spcPct val="90000"/>
              </a:lnSpc>
            </a:pPr>
            <a:r>
              <a:rPr lang="en-US" altLang="en-US" sz="2400" b="1"/>
              <a:t>A </a:t>
            </a:r>
            <a:r>
              <a:rPr lang="en-US" altLang="en-US" sz="2400" i="1"/>
              <a:t>configuration</a:t>
            </a:r>
            <a:r>
              <a:rPr lang="en-US" altLang="en-US" sz="2400" b="1"/>
              <a:t> is the structure of architectural relationships among components, connectors, and data during a period of system run-time.</a:t>
            </a:r>
          </a:p>
          <a:p>
            <a:pPr>
              <a:lnSpc>
                <a:spcPct val="90000"/>
              </a:lnSpc>
            </a:pPr>
            <a:r>
              <a:rPr lang="en-US" altLang="en-US" sz="2400" i="1"/>
              <a:t>Software Architecture views: </a:t>
            </a:r>
            <a:r>
              <a:rPr lang="en-US" altLang="en-US" sz="2400" b="1"/>
              <a:t>Architectures are described using multiple views such as the </a:t>
            </a:r>
            <a:r>
              <a:rPr lang="en-US" altLang="en-US" sz="2400" i="1"/>
              <a:t>static view</a:t>
            </a:r>
            <a:r>
              <a:rPr lang="en-US" altLang="en-US" sz="2400" b="1"/>
              <a:t>, the </a:t>
            </a:r>
            <a:r>
              <a:rPr lang="en-US" altLang="en-US" sz="2400" i="1"/>
              <a:t>dynamic view</a:t>
            </a:r>
            <a:r>
              <a:rPr lang="en-US" altLang="en-US" sz="2400" b="1"/>
              <a:t>, and </a:t>
            </a:r>
            <a:r>
              <a:rPr lang="en-US" altLang="en-US" sz="2400" i="1"/>
              <a:t>deployment view</a:t>
            </a:r>
            <a:r>
              <a:rPr lang="en-US" altLang="en-US" sz="2400" b="1"/>
              <a:t>.</a:t>
            </a:r>
          </a:p>
          <a:p>
            <a:pPr>
              <a:lnSpc>
                <a:spcPct val="90000"/>
              </a:lnSpc>
            </a:pPr>
            <a:r>
              <a:rPr lang="en-US" altLang="en-US" sz="2400" b="1"/>
              <a:t>An </a:t>
            </a:r>
            <a:r>
              <a:rPr lang="en-US" altLang="en-US" sz="2400" i="1"/>
              <a:t>architectural style</a:t>
            </a:r>
            <a:r>
              <a:rPr lang="en-US" altLang="en-US" sz="2400" b="1"/>
              <a:t> is a coordinated set of architectural constraints that restricts the roles/features of architectural elements and the allowed relationships among those elements within any architecture that conforms to that style. </a:t>
            </a:r>
          </a:p>
          <a:p>
            <a:pPr>
              <a:lnSpc>
                <a:spcPct val="90000"/>
              </a:lnSpc>
              <a:buFont typeface="Monotype Sorts" pitchFamily="2" charset="2"/>
              <a:buNone/>
            </a:pPr>
            <a:endParaRPr lang="en-US" altLang="en-US" sz="2400" b="1"/>
          </a:p>
          <a:p>
            <a:pPr>
              <a:lnSpc>
                <a:spcPct val="90000"/>
              </a:lnSpc>
            </a:pPr>
            <a:endParaRPr lang="en-US" altLang="en-US" sz="2400" b="1"/>
          </a:p>
        </p:txBody>
      </p:sp>
      <p:sp>
        <p:nvSpPr>
          <p:cNvPr id="10244" name="Slide Number Placeholder 1"/>
          <p:cNvSpPr>
            <a:spLocks noGrp="1"/>
          </p:cNvSpPr>
          <p:nvPr>
            <p:ph type="sldNum" sz="quarter" idx="12"/>
          </p:nvPr>
        </p:nvSpPr>
        <p:spPr>
          <a:noFill/>
        </p:spPr>
        <p:txBody>
          <a:bodyPr/>
          <a:lstStyle>
            <a:lvl1pPr>
              <a:defRPr sz="4400">
                <a:solidFill>
                  <a:schemeClr val="hlink"/>
                </a:solidFill>
                <a:latin typeface="Times New Roman" panose="02020603050405020304" pitchFamily="18" charset="0"/>
              </a:defRPr>
            </a:lvl1pPr>
            <a:lvl2pPr marL="742950" indent="-285750">
              <a:defRPr sz="4400">
                <a:solidFill>
                  <a:schemeClr val="hlink"/>
                </a:solidFill>
                <a:latin typeface="Times New Roman" panose="02020603050405020304" pitchFamily="18" charset="0"/>
              </a:defRPr>
            </a:lvl2pPr>
            <a:lvl3pPr marL="1143000" indent="-228600">
              <a:defRPr sz="4400">
                <a:solidFill>
                  <a:schemeClr val="hlink"/>
                </a:solidFill>
                <a:latin typeface="Times New Roman" panose="02020603050405020304" pitchFamily="18" charset="0"/>
              </a:defRPr>
            </a:lvl3pPr>
            <a:lvl4pPr marL="1600200" indent="-228600">
              <a:defRPr sz="4400">
                <a:solidFill>
                  <a:schemeClr val="hlink"/>
                </a:solidFill>
                <a:latin typeface="Times New Roman" panose="02020603050405020304" pitchFamily="18" charset="0"/>
              </a:defRPr>
            </a:lvl4pPr>
            <a:lvl5pPr marL="2057400" indent="-228600">
              <a:defRPr sz="4400">
                <a:solidFill>
                  <a:schemeClr val="hlink"/>
                </a:solidFill>
                <a:latin typeface="Times New Roman" panose="02020603050405020304" pitchFamily="18" charset="0"/>
              </a:defRPr>
            </a:lvl5pPr>
            <a:lvl6pPr marL="2514600" indent="-228600" eaLnBrk="0" fontAlgn="base" hangingPunct="0">
              <a:spcBef>
                <a:spcPct val="0"/>
              </a:spcBef>
              <a:spcAft>
                <a:spcPct val="0"/>
              </a:spcAft>
              <a:defRPr sz="4400">
                <a:solidFill>
                  <a:schemeClr val="hlink"/>
                </a:solidFill>
                <a:latin typeface="Times New Roman" panose="02020603050405020304" pitchFamily="18" charset="0"/>
              </a:defRPr>
            </a:lvl6pPr>
            <a:lvl7pPr marL="2971800" indent="-228600" eaLnBrk="0" fontAlgn="base" hangingPunct="0">
              <a:spcBef>
                <a:spcPct val="0"/>
              </a:spcBef>
              <a:spcAft>
                <a:spcPct val="0"/>
              </a:spcAft>
              <a:defRPr sz="4400">
                <a:solidFill>
                  <a:schemeClr val="hlink"/>
                </a:solidFill>
                <a:latin typeface="Times New Roman" panose="02020603050405020304" pitchFamily="18" charset="0"/>
              </a:defRPr>
            </a:lvl7pPr>
            <a:lvl8pPr marL="3429000" indent="-228600" eaLnBrk="0" fontAlgn="base" hangingPunct="0">
              <a:spcBef>
                <a:spcPct val="0"/>
              </a:spcBef>
              <a:spcAft>
                <a:spcPct val="0"/>
              </a:spcAft>
              <a:defRPr sz="4400">
                <a:solidFill>
                  <a:schemeClr val="hlink"/>
                </a:solidFill>
                <a:latin typeface="Times New Roman" panose="02020603050405020304" pitchFamily="18" charset="0"/>
              </a:defRPr>
            </a:lvl8pPr>
            <a:lvl9pPr marL="3886200" indent="-228600" eaLnBrk="0" fontAlgn="base" hangingPunct="0">
              <a:spcBef>
                <a:spcPct val="0"/>
              </a:spcBef>
              <a:spcAft>
                <a:spcPct val="0"/>
              </a:spcAft>
              <a:defRPr sz="4400">
                <a:solidFill>
                  <a:schemeClr val="hlink"/>
                </a:solidFill>
                <a:latin typeface="Times New Roman" panose="02020603050405020304" pitchFamily="18" charset="0"/>
              </a:defRPr>
            </a:lvl9pPr>
          </a:lstStyle>
          <a:p>
            <a:fld id="{7D59C3C4-8714-453F-9618-B57FEE1CC10E}" type="slidenum">
              <a:rPr lang="en-US" altLang="en-US" sz="1400">
                <a:solidFill>
                  <a:schemeClr val="tx1"/>
                </a:solidFill>
              </a:rPr>
              <a:pPr/>
              <a:t>41</a:t>
            </a:fld>
            <a:endParaRPr lang="en-US" altLang="en-US" sz="1400">
              <a:solidFill>
                <a:schemeClr val="tx1"/>
              </a:solidFill>
            </a:endParaRPr>
          </a:p>
        </p:txBody>
      </p:sp>
    </p:spTree>
    <p:extLst>
      <p:ext uri="{BB962C8B-B14F-4D97-AF65-F5344CB8AC3E}">
        <p14:creationId xmlns:p14="http://schemas.microsoft.com/office/powerpoint/2010/main" val="571915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7630" y="155875"/>
            <a:ext cx="10023715" cy="6162863"/>
          </a:xfrm>
          <a:prstGeom prst="rect">
            <a:avLst/>
          </a:prstGeom>
        </p:spPr>
      </p:pic>
    </p:spTree>
    <p:extLst>
      <p:ext uri="{BB962C8B-B14F-4D97-AF65-F5344CB8AC3E}">
        <p14:creationId xmlns:p14="http://schemas.microsoft.com/office/powerpoint/2010/main" val="3433296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Stakeholder</a:t>
            </a:r>
            <a:endParaRPr lang="en-IN" dirty="0"/>
          </a:p>
        </p:txBody>
      </p:sp>
      <p:sp>
        <p:nvSpPr>
          <p:cNvPr id="3" name="Content Placeholder 2"/>
          <p:cNvSpPr>
            <a:spLocks noGrp="1"/>
          </p:cNvSpPr>
          <p:nvPr>
            <p:ph idx="1"/>
          </p:nvPr>
        </p:nvSpPr>
        <p:spPr/>
        <p:txBody>
          <a:bodyPr>
            <a:normAutofit/>
          </a:bodyPr>
          <a:lstStyle/>
          <a:p>
            <a:r>
              <a:rPr lang="en-IN" sz="3600" b="1" dirty="0"/>
              <a:t>Definition.</a:t>
            </a:r>
            <a:r>
              <a:rPr lang="en-IN" sz="3600" dirty="0"/>
              <a:t> A </a:t>
            </a:r>
            <a:r>
              <a:rPr lang="en-IN" sz="3600" i="1" dirty="0"/>
              <a:t>stakeholder</a:t>
            </a:r>
            <a:r>
              <a:rPr lang="en-IN" sz="3600" dirty="0"/>
              <a:t> in the architecture of a system is an individual, team, organization, or classes thereof, having an interest in the realization of the system.</a:t>
            </a:r>
          </a:p>
        </p:txBody>
      </p:sp>
    </p:spTree>
    <p:extLst>
      <p:ext uri="{BB962C8B-B14F-4D97-AF65-F5344CB8AC3E}">
        <p14:creationId xmlns:p14="http://schemas.microsoft.com/office/powerpoint/2010/main" val="3761136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Stakeholder</a:t>
            </a:r>
            <a:endParaRPr lang="en-IN" dirty="0"/>
          </a:p>
        </p:txBody>
      </p:sp>
      <p:sp>
        <p:nvSpPr>
          <p:cNvPr id="3" name="Content Placeholder 2"/>
          <p:cNvSpPr>
            <a:spLocks noGrp="1"/>
          </p:cNvSpPr>
          <p:nvPr>
            <p:ph idx="1"/>
          </p:nvPr>
        </p:nvSpPr>
        <p:spPr/>
        <p:txBody>
          <a:bodyPr>
            <a:normAutofit/>
          </a:bodyPr>
          <a:lstStyle/>
          <a:p>
            <a:r>
              <a:rPr lang="en-IN" sz="3600" dirty="0"/>
              <a:t>The architect must ensure that there is adequate stakeholder representation across the board, including nontechnology stakeholders (such as acquirers and users) and technology-focused ones (such as developers, system administrators, and maintainers).</a:t>
            </a:r>
          </a:p>
        </p:txBody>
      </p:sp>
    </p:spTree>
    <p:extLst>
      <p:ext uri="{BB962C8B-B14F-4D97-AF65-F5344CB8AC3E}">
        <p14:creationId xmlns:p14="http://schemas.microsoft.com/office/powerpoint/2010/main" val="3744097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52707"/>
            <a:ext cx="9720072" cy="994202"/>
          </a:xfrm>
        </p:spPr>
        <p:txBody>
          <a:bodyPr/>
          <a:lstStyle/>
          <a:p>
            <a:r>
              <a:rPr lang="en-IN" dirty="0" smtClean="0"/>
              <a:t>Stakeholder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108107939"/>
              </p:ext>
            </p:extLst>
          </p:nvPr>
        </p:nvGraphicFramePr>
        <p:xfrm>
          <a:off x="1134964" y="1207857"/>
          <a:ext cx="10073363" cy="5650143"/>
        </p:xfrm>
        <a:graphic>
          <a:graphicData uri="http://schemas.openxmlformats.org/drawingml/2006/table">
            <a:tbl>
              <a:tblPr/>
              <a:tblGrid>
                <a:gridCol w="1884227"/>
                <a:gridCol w="8189136"/>
              </a:tblGrid>
              <a:tr h="246582">
                <a:tc>
                  <a:txBody>
                    <a:bodyPr/>
                    <a:lstStyle/>
                    <a:p>
                      <a:pPr algn="l" fontAlgn="t"/>
                      <a:r>
                        <a:rPr lang="en-IN" sz="2000" b="1" dirty="0">
                          <a:solidFill>
                            <a:srgbClr val="444444"/>
                          </a:solidFill>
                          <a:effectLst/>
                        </a:rPr>
                        <a:t>Acquirers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dirty="0">
                          <a:effectLst/>
                        </a:rPr>
                        <a:t>Oversee the procurement of the system or product</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Assessors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Oversee the system’s conformance to standards and legal regulation</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Communicators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Explain the system to other stakeholders via its documentation and training materials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Developers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Construct and deploy the system from specifications (or lead the teams that do this)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246582">
                <a:tc>
                  <a:txBody>
                    <a:bodyPr/>
                    <a:lstStyle/>
                    <a:p>
                      <a:pPr algn="l" fontAlgn="t"/>
                      <a:r>
                        <a:rPr lang="en-IN" sz="2000" b="1">
                          <a:solidFill>
                            <a:srgbClr val="444444"/>
                          </a:solidFill>
                          <a:effectLst/>
                        </a:rPr>
                        <a:t>Maintainers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Manage the evolution of the system once it is operational</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631313">
                <a:tc>
                  <a:txBody>
                    <a:bodyPr/>
                    <a:lstStyle/>
                    <a:p>
                      <a:pPr algn="l" fontAlgn="t"/>
                      <a:r>
                        <a:rPr lang="en-IN" sz="2000" b="1">
                          <a:solidFill>
                            <a:srgbClr val="444444"/>
                          </a:solidFill>
                          <a:effectLst/>
                        </a:rPr>
                        <a:t>Production Engineers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Design, deploy, and manage the hardware and software environments in which the system will be built, tested, and run</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Suppliers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Build and/or supply the hardware, software, or infrastructure on which the system will run</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Support Staff</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Provide support to users for the product or system when it is running</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631313">
                <a:tc>
                  <a:txBody>
                    <a:bodyPr/>
                    <a:lstStyle/>
                    <a:p>
                      <a:pPr algn="l" fontAlgn="t"/>
                      <a:r>
                        <a:rPr lang="en-IN" sz="2000" b="1">
                          <a:solidFill>
                            <a:srgbClr val="444444"/>
                          </a:solidFill>
                          <a:effectLst/>
                        </a:rPr>
                        <a:t>System Administrators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Run the system once it has been deployed</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246582">
                <a:tc>
                  <a:txBody>
                    <a:bodyPr/>
                    <a:lstStyle/>
                    <a:p>
                      <a:pPr algn="l" fontAlgn="t"/>
                      <a:r>
                        <a:rPr lang="en-IN" sz="2000" b="1">
                          <a:solidFill>
                            <a:srgbClr val="444444"/>
                          </a:solidFill>
                          <a:effectLst/>
                        </a:rPr>
                        <a:t>Testers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a:effectLst/>
                        </a:rPr>
                        <a:t>Test the system to ensure that it is suitable for use</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r h="438709">
                <a:tc>
                  <a:txBody>
                    <a:bodyPr/>
                    <a:lstStyle/>
                    <a:p>
                      <a:pPr algn="l" fontAlgn="t"/>
                      <a:r>
                        <a:rPr lang="en-IN" sz="2000" b="1">
                          <a:solidFill>
                            <a:srgbClr val="444444"/>
                          </a:solidFill>
                          <a:effectLst/>
                        </a:rPr>
                        <a:t>Users</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solidFill>
                      <a:srgbClr val="96DAFF"/>
                    </a:solidFill>
                  </a:tcPr>
                </a:tc>
                <a:tc>
                  <a:txBody>
                    <a:bodyPr/>
                    <a:lstStyle/>
                    <a:p>
                      <a:pPr algn="l" fontAlgn="t"/>
                      <a:r>
                        <a:rPr lang="en-IN" sz="2000" dirty="0">
                          <a:effectLst/>
                        </a:rPr>
                        <a:t>Define the system’s functionality and ultimately make use of it</a:t>
                      </a:r>
                    </a:p>
                  </a:txBody>
                  <a:tcPr marL="23226" marR="23226" marT="23226" marB="23226">
                    <a:lnL w="9525" cap="flat" cmpd="sng" algn="ctr">
                      <a:solidFill>
                        <a:srgbClr val="4D5258"/>
                      </a:solidFill>
                      <a:prstDash val="solid"/>
                      <a:round/>
                      <a:headEnd type="none" w="med" len="med"/>
                      <a:tailEnd type="none" w="med" len="med"/>
                    </a:lnL>
                    <a:lnR w="9525" cap="flat" cmpd="sng" algn="ctr">
                      <a:solidFill>
                        <a:srgbClr val="4D5258"/>
                      </a:solidFill>
                      <a:prstDash val="solid"/>
                      <a:round/>
                      <a:headEnd type="none" w="med" len="med"/>
                      <a:tailEnd type="none" w="med" len="med"/>
                    </a:lnR>
                    <a:lnT w="9525" cap="flat" cmpd="sng" algn="ctr">
                      <a:solidFill>
                        <a:srgbClr val="4D5258"/>
                      </a:solidFill>
                      <a:prstDash val="solid"/>
                      <a:round/>
                      <a:headEnd type="none" w="med" len="med"/>
                      <a:tailEnd type="none" w="med" len="med"/>
                    </a:lnT>
                    <a:lnB w="9525" cap="flat" cmpd="sng" algn="ctr">
                      <a:solidFill>
                        <a:srgbClr val="4D5258"/>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3305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7527" y="692726"/>
            <a:ext cx="10210799" cy="5749637"/>
          </a:xfrm>
          <a:prstGeom prst="rect">
            <a:avLst/>
          </a:prstGeom>
        </p:spPr>
      </p:pic>
    </p:spTree>
    <p:extLst>
      <p:ext uri="{BB962C8B-B14F-4D97-AF65-F5344CB8AC3E}">
        <p14:creationId xmlns:p14="http://schemas.microsoft.com/office/powerpoint/2010/main" val="1614147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r>
              <a:rPr lang="nl-NL" altLang="en-US"/>
              <a:t>SE, Software Architecture, Hans van Vliet,  ©2008</a:t>
            </a:r>
          </a:p>
        </p:txBody>
      </p:sp>
      <p:sp>
        <p:nvSpPr>
          <p:cNvPr id="5" name="Slide Number Placeholder 3"/>
          <p:cNvSpPr>
            <a:spLocks noGrp="1"/>
          </p:cNvSpPr>
          <p:nvPr>
            <p:ph type="sldNum" sz="quarter" idx="11"/>
          </p:nvPr>
        </p:nvSpPr>
        <p:spPr/>
        <p:txBody>
          <a:bodyPr/>
          <a:lstStyle/>
          <a:p>
            <a:fld id="{4D4D0D24-8AF7-4904-87CC-6CCD5DC49AF7}" type="slidenum">
              <a:rPr lang="nl-NL" altLang="en-US"/>
              <a:pPr/>
              <a:t>47</a:t>
            </a:fld>
            <a:endParaRPr lang="nl-NL" altLang="en-US"/>
          </a:p>
        </p:txBody>
      </p:sp>
      <p:sp>
        <p:nvSpPr>
          <p:cNvPr id="667650" name="Rectangle 2"/>
          <p:cNvSpPr>
            <a:spLocks noGrp="1" noChangeArrowheads="1"/>
          </p:cNvSpPr>
          <p:nvPr>
            <p:ph type="title"/>
          </p:nvPr>
        </p:nvSpPr>
        <p:spPr/>
        <p:txBody>
          <a:bodyPr/>
          <a:lstStyle/>
          <a:p>
            <a:r>
              <a:rPr lang="en-US" altLang="en-US"/>
              <a:t>The Role of the Architect</a:t>
            </a:r>
          </a:p>
        </p:txBody>
      </p:sp>
      <p:graphicFrame>
        <p:nvGraphicFramePr>
          <p:cNvPr id="667651" name="Object 3"/>
          <p:cNvGraphicFramePr>
            <a:graphicFrameLocks noChangeAspect="1"/>
          </p:cNvGraphicFramePr>
          <p:nvPr/>
        </p:nvGraphicFramePr>
        <p:xfrm>
          <a:off x="2930525" y="2133600"/>
          <a:ext cx="6242050" cy="3848100"/>
        </p:xfrm>
        <a:graphic>
          <a:graphicData uri="http://schemas.openxmlformats.org/presentationml/2006/ole">
            <mc:AlternateContent xmlns:mc="http://schemas.openxmlformats.org/markup-compatibility/2006">
              <mc:Choice xmlns:v="urn:schemas-microsoft-com:vml" Requires="v">
                <p:oleObj spid="_x0000_s2085" name="Document" r:id="rId4" imgW="3848760" imgH="2190240" progId="Word.Document.8">
                  <p:embed/>
                </p:oleObj>
              </mc:Choice>
              <mc:Fallback>
                <p:oleObj name="Document" r:id="rId4" imgW="3848760" imgH="219024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525" y="2133600"/>
                        <a:ext cx="624205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0593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
          <p:cNvSpPr>
            <a:spLocks noGrp="1"/>
          </p:cNvSpPr>
          <p:nvPr>
            <p:ph type="ftr" sz="quarter" idx="10"/>
          </p:nvPr>
        </p:nvSpPr>
        <p:spPr/>
        <p:txBody>
          <a:bodyPr/>
          <a:lstStyle/>
          <a:p>
            <a:r>
              <a:rPr lang="nl-NL" altLang="en-US"/>
              <a:t>SE, Software Architecture, Hans van Vliet,  ©2008</a:t>
            </a:r>
          </a:p>
        </p:txBody>
      </p:sp>
      <p:sp>
        <p:nvSpPr>
          <p:cNvPr id="25" name="Slide Number Placeholder 3"/>
          <p:cNvSpPr>
            <a:spLocks noGrp="1"/>
          </p:cNvSpPr>
          <p:nvPr>
            <p:ph type="sldNum" sz="quarter" idx="11"/>
          </p:nvPr>
        </p:nvSpPr>
        <p:spPr/>
        <p:txBody>
          <a:bodyPr/>
          <a:lstStyle/>
          <a:p>
            <a:fld id="{0237523C-DE44-4510-BC52-244A66A44895}" type="slidenum">
              <a:rPr lang="nl-NL" altLang="en-US"/>
              <a:pPr/>
              <a:t>48</a:t>
            </a:fld>
            <a:endParaRPr lang="nl-NL" altLang="en-US"/>
          </a:p>
        </p:txBody>
      </p:sp>
      <p:sp>
        <p:nvSpPr>
          <p:cNvPr id="804866" name="Rectangle 2"/>
          <p:cNvSpPr>
            <a:spLocks noGrp="1" noChangeArrowheads="1"/>
          </p:cNvSpPr>
          <p:nvPr>
            <p:ph type="title"/>
          </p:nvPr>
        </p:nvSpPr>
        <p:spPr/>
        <p:txBody>
          <a:bodyPr/>
          <a:lstStyle/>
          <a:p>
            <a:r>
              <a:rPr lang="en-US" altLang="en-US"/>
              <a:t>Adding architecture, the easy way </a:t>
            </a:r>
          </a:p>
        </p:txBody>
      </p:sp>
      <p:sp>
        <p:nvSpPr>
          <p:cNvPr id="804867" name="Text Box 3"/>
          <p:cNvSpPr txBox="1">
            <a:spLocks noChangeArrowheads="1"/>
          </p:cNvSpPr>
          <p:nvPr/>
        </p:nvSpPr>
        <p:spPr bwMode="auto">
          <a:xfrm>
            <a:off x="3835400" y="4249739"/>
            <a:ext cx="1727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architecture</a:t>
            </a:r>
          </a:p>
        </p:txBody>
      </p:sp>
      <p:sp>
        <p:nvSpPr>
          <p:cNvPr id="804868" name="Text Box 4"/>
          <p:cNvSpPr txBox="1">
            <a:spLocks noChangeArrowheads="1"/>
          </p:cNvSpPr>
          <p:nvPr/>
        </p:nvSpPr>
        <p:spPr bwMode="auto">
          <a:xfrm>
            <a:off x="3835400" y="4897439"/>
            <a:ext cx="1727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detailed design</a:t>
            </a:r>
          </a:p>
        </p:txBody>
      </p:sp>
      <p:sp>
        <p:nvSpPr>
          <p:cNvPr id="804869" name="Text Box 5"/>
          <p:cNvSpPr txBox="1">
            <a:spLocks noChangeArrowheads="1"/>
          </p:cNvSpPr>
          <p:nvPr/>
        </p:nvSpPr>
        <p:spPr bwMode="auto">
          <a:xfrm>
            <a:off x="3835400" y="5546726"/>
            <a:ext cx="1727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implementation</a:t>
            </a:r>
          </a:p>
        </p:txBody>
      </p:sp>
      <p:cxnSp>
        <p:nvCxnSpPr>
          <p:cNvPr id="804870" name="AutoShape 6"/>
          <p:cNvCxnSpPr>
            <a:cxnSpLocks noChangeShapeType="1"/>
            <a:stCxn id="804867" idx="2"/>
            <a:endCxn id="804868" idx="0"/>
          </p:cNvCxnSpPr>
          <p:nvPr/>
        </p:nvCxnSpPr>
        <p:spPr bwMode="auto">
          <a:xfrm>
            <a:off x="4699000" y="4595814"/>
            <a:ext cx="0" cy="3016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4871" name="AutoShape 7"/>
          <p:cNvCxnSpPr>
            <a:cxnSpLocks noChangeShapeType="1"/>
            <a:stCxn id="804868" idx="2"/>
            <a:endCxn id="804869" idx="0"/>
          </p:cNvCxnSpPr>
          <p:nvPr/>
        </p:nvCxnSpPr>
        <p:spPr bwMode="auto">
          <a:xfrm>
            <a:off x="4699000" y="5243513"/>
            <a:ext cx="0" cy="303212"/>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04872" name="Group 8"/>
          <p:cNvGrpSpPr>
            <a:grpSpLocks/>
          </p:cNvGrpSpPr>
          <p:nvPr/>
        </p:nvGrpSpPr>
        <p:grpSpPr bwMode="auto">
          <a:xfrm>
            <a:off x="5356226" y="3736975"/>
            <a:ext cx="1008063" cy="2698750"/>
            <a:chOff x="2414" y="2354"/>
            <a:chExt cx="635" cy="1700"/>
          </a:xfrm>
        </p:grpSpPr>
        <p:sp>
          <p:nvSpPr>
            <p:cNvPr id="804873" name="Line 9"/>
            <p:cNvSpPr>
              <a:spLocks noChangeShapeType="1"/>
            </p:cNvSpPr>
            <p:nvPr/>
          </p:nvSpPr>
          <p:spPr bwMode="auto">
            <a:xfrm flipH="1">
              <a:off x="2414" y="3192"/>
              <a:ext cx="635" cy="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p>
              <a:endParaRPr lang="en-IN"/>
            </a:p>
          </p:txBody>
        </p:sp>
        <p:sp>
          <p:nvSpPr>
            <p:cNvPr id="804874" name="Line 10"/>
            <p:cNvSpPr>
              <a:spLocks noChangeShapeType="1"/>
            </p:cNvSpPr>
            <p:nvPr/>
          </p:nvSpPr>
          <p:spPr bwMode="auto">
            <a:xfrm flipH="1" flipV="1">
              <a:off x="2414" y="2354"/>
              <a:ext cx="635" cy="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72000" bIns="72000" anchor="ctr"/>
            <a:lstStyle/>
            <a:p>
              <a:endParaRPr lang="en-IN"/>
            </a:p>
          </p:txBody>
        </p:sp>
      </p:grpSp>
      <p:grpSp>
        <p:nvGrpSpPr>
          <p:cNvPr id="804875" name="Group 11"/>
          <p:cNvGrpSpPr>
            <a:grpSpLocks/>
          </p:cNvGrpSpPr>
          <p:nvPr/>
        </p:nvGrpSpPr>
        <p:grpSpPr bwMode="auto">
          <a:xfrm>
            <a:off x="2286000" y="2447925"/>
            <a:ext cx="6737350" cy="2795588"/>
            <a:chOff x="480" y="1542"/>
            <a:chExt cx="4244" cy="1761"/>
          </a:xfrm>
        </p:grpSpPr>
        <p:sp>
          <p:nvSpPr>
            <p:cNvPr id="804876" name="Text Box 12"/>
            <p:cNvSpPr txBox="1">
              <a:spLocks noChangeArrowheads="1"/>
            </p:cNvSpPr>
            <p:nvPr/>
          </p:nvSpPr>
          <p:spPr bwMode="auto">
            <a:xfrm>
              <a:off x="2372" y="1664"/>
              <a:ext cx="1008" cy="21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requirements</a:t>
              </a:r>
            </a:p>
          </p:txBody>
        </p:sp>
        <p:sp>
          <p:nvSpPr>
            <p:cNvPr id="804877" name="Text Box 13"/>
            <p:cNvSpPr txBox="1">
              <a:spLocks noChangeArrowheads="1"/>
            </p:cNvSpPr>
            <p:nvPr/>
          </p:nvSpPr>
          <p:spPr bwMode="auto">
            <a:xfrm>
              <a:off x="3044" y="2413"/>
              <a:ext cx="1008" cy="21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agreement</a:t>
              </a:r>
            </a:p>
          </p:txBody>
        </p:sp>
        <p:sp>
          <p:nvSpPr>
            <p:cNvPr id="804878" name="Text Box 14"/>
            <p:cNvSpPr txBox="1">
              <a:spLocks noChangeArrowheads="1"/>
            </p:cNvSpPr>
            <p:nvPr/>
          </p:nvSpPr>
          <p:spPr bwMode="auto">
            <a:xfrm>
              <a:off x="3716" y="1664"/>
              <a:ext cx="1008" cy="21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quality</a:t>
              </a:r>
            </a:p>
          </p:txBody>
        </p:sp>
        <p:sp>
          <p:nvSpPr>
            <p:cNvPr id="804879" name="Text Box 15"/>
            <p:cNvSpPr txBox="1">
              <a:spLocks noChangeArrowheads="1"/>
            </p:cNvSpPr>
            <p:nvPr/>
          </p:nvSpPr>
          <p:spPr bwMode="auto">
            <a:xfrm>
              <a:off x="3044" y="3085"/>
              <a:ext cx="1008" cy="21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development</a:t>
              </a:r>
            </a:p>
          </p:txBody>
        </p:sp>
        <p:cxnSp>
          <p:nvCxnSpPr>
            <p:cNvPr id="804880" name="AutoShape 16"/>
            <p:cNvCxnSpPr>
              <a:cxnSpLocks noChangeShapeType="1"/>
              <a:stCxn id="804876" idx="2"/>
              <a:endCxn id="804877" idx="0"/>
            </p:cNvCxnSpPr>
            <p:nvPr/>
          </p:nvCxnSpPr>
          <p:spPr bwMode="auto">
            <a:xfrm>
              <a:off x="2876" y="1882"/>
              <a:ext cx="672" cy="531"/>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4881" name="AutoShape 17"/>
            <p:cNvCxnSpPr>
              <a:cxnSpLocks noChangeShapeType="1"/>
              <a:stCxn id="804878" idx="2"/>
              <a:endCxn id="804877" idx="0"/>
            </p:cNvCxnSpPr>
            <p:nvPr/>
          </p:nvCxnSpPr>
          <p:spPr bwMode="auto">
            <a:xfrm flipH="1">
              <a:off x="3548" y="1882"/>
              <a:ext cx="672" cy="531"/>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4882" name="AutoShape 18"/>
            <p:cNvCxnSpPr>
              <a:cxnSpLocks noChangeShapeType="1"/>
              <a:stCxn id="804877" idx="2"/>
              <a:endCxn id="804879" idx="0"/>
            </p:cNvCxnSpPr>
            <p:nvPr/>
          </p:nvCxnSpPr>
          <p:spPr bwMode="auto">
            <a:xfrm>
              <a:off x="3548" y="2631"/>
              <a:ext cx="0" cy="454"/>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04883" name="Group 19"/>
            <p:cNvGrpSpPr>
              <a:grpSpLocks/>
            </p:cNvGrpSpPr>
            <p:nvPr/>
          </p:nvGrpSpPr>
          <p:grpSpPr bwMode="auto">
            <a:xfrm>
              <a:off x="2064" y="1605"/>
              <a:ext cx="1592" cy="324"/>
              <a:chOff x="2064" y="1632"/>
              <a:chExt cx="1592" cy="302"/>
            </a:xfrm>
          </p:grpSpPr>
          <p:sp>
            <p:nvSpPr>
              <p:cNvPr id="804884" name="AutoShape 20"/>
              <p:cNvSpPr>
                <a:spLocks noChangeArrowheads="1"/>
              </p:cNvSpPr>
              <p:nvPr/>
            </p:nvSpPr>
            <p:spPr bwMode="auto">
              <a:xfrm>
                <a:off x="2064" y="1717"/>
                <a:ext cx="768" cy="217"/>
              </a:xfrm>
              <a:prstGeom prst="curvedRightArrow">
                <a:avLst>
                  <a:gd name="adj1" fmla="val 20000"/>
                  <a:gd name="adj2" fmla="val 40000"/>
                  <a:gd name="adj3" fmla="val 33464"/>
                </a:avLst>
              </a:prstGeom>
              <a:solidFill>
                <a:srgbClr val="00FF0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en-IN"/>
              </a:p>
            </p:txBody>
          </p:sp>
          <p:sp>
            <p:nvSpPr>
              <p:cNvPr id="804885" name="AutoShape 21"/>
              <p:cNvSpPr>
                <a:spLocks noChangeArrowheads="1"/>
              </p:cNvSpPr>
              <p:nvPr/>
            </p:nvSpPr>
            <p:spPr bwMode="auto">
              <a:xfrm flipH="1" flipV="1">
                <a:off x="2888" y="1632"/>
                <a:ext cx="768" cy="217"/>
              </a:xfrm>
              <a:prstGeom prst="curvedRightArrow">
                <a:avLst>
                  <a:gd name="adj1" fmla="val 20000"/>
                  <a:gd name="adj2" fmla="val 40000"/>
                  <a:gd name="adj3" fmla="val 33464"/>
                </a:avLst>
              </a:prstGeom>
              <a:solidFill>
                <a:srgbClr val="00FF0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en-IN"/>
              </a:p>
            </p:txBody>
          </p:sp>
        </p:grpSp>
        <p:sp>
          <p:nvSpPr>
            <p:cNvPr id="804886" name="Text Box 22"/>
            <p:cNvSpPr txBox="1">
              <a:spLocks noChangeArrowheads="1"/>
            </p:cNvSpPr>
            <p:nvPr/>
          </p:nvSpPr>
          <p:spPr bwMode="auto">
            <a:xfrm>
              <a:off x="480" y="1589"/>
              <a:ext cx="794" cy="36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pPr eaLnBrk="0" hangingPunct="0">
                <a:spcBef>
                  <a:spcPct val="0"/>
                </a:spcBef>
                <a:buClrTx/>
                <a:buFontTx/>
                <a:buNone/>
              </a:pPr>
              <a:r>
                <a:rPr lang="en-US" altLang="en-US" sz="1600" b="1"/>
                <a:t>stakeholders</a:t>
              </a:r>
            </a:p>
            <a:p>
              <a:pPr eaLnBrk="0" hangingPunct="0">
                <a:spcBef>
                  <a:spcPct val="0"/>
                </a:spcBef>
                <a:buClrTx/>
                <a:buFontTx/>
                <a:buNone/>
              </a:pPr>
              <a:r>
                <a:rPr lang="en-US" altLang="en-US" sz="1600" b="1"/>
                <a:t>      (few)</a:t>
              </a:r>
            </a:p>
          </p:txBody>
        </p:sp>
        <p:sp>
          <p:nvSpPr>
            <p:cNvPr id="804887" name="AutoShape 23"/>
            <p:cNvSpPr>
              <a:spLocks noChangeArrowheads="1"/>
            </p:cNvSpPr>
            <p:nvPr/>
          </p:nvSpPr>
          <p:spPr bwMode="auto">
            <a:xfrm>
              <a:off x="1482" y="1542"/>
              <a:ext cx="432" cy="462"/>
            </a:xfrm>
            <a:prstGeom prst="leftRightArrow">
              <a:avLst>
                <a:gd name="adj1" fmla="val 50000"/>
                <a:gd name="adj2" fmla="val 2823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grpSp>
    </p:spTree>
    <p:extLst>
      <p:ext uri="{BB962C8B-B14F-4D97-AF65-F5344CB8AC3E}">
        <p14:creationId xmlns:p14="http://schemas.microsoft.com/office/powerpoint/2010/main" val="202693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4867"/>
                                        </p:tgtEl>
                                        <p:attrNameLst>
                                          <p:attrName>style.visibility</p:attrName>
                                        </p:attrNameLst>
                                      </p:cBhvr>
                                      <p:to>
                                        <p:strVal val="visible"/>
                                      </p:to>
                                    </p:set>
                                    <p:anim calcmode="lin" valueType="num">
                                      <p:cBhvr>
                                        <p:cTn id="7" dur="500" fill="hold"/>
                                        <p:tgtEl>
                                          <p:spTgt spid="804867"/>
                                        </p:tgtEl>
                                        <p:attrNameLst>
                                          <p:attrName>ppt_w</p:attrName>
                                        </p:attrNameLst>
                                      </p:cBhvr>
                                      <p:tavLst>
                                        <p:tav tm="0">
                                          <p:val>
                                            <p:fltVal val="0"/>
                                          </p:val>
                                        </p:tav>
                                        <p:tav tm="100000">
                                          <p:val>
                                            <p:strVal val="#ppt_w"/>
                                          </p:val>
                                        </p:tav>
                                      </p:tavLst>
                                    </p:anim>
                                    <p:anim calcmode="lin" valueType="num">
                                      <p:cBhvr>
                                        <p:cTn id="8" dur="500" fill="hold"/>
                                        <p:tgtEl>
                                          <p:spTgt spid="804867"/>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804868"/>
                                        </p:tgtEl>
                                        <p:attrNameLst>
                                          <p:attrName>style.visibility</p:attrName>
                                        </p:attrNameLst>
                                      </p:cBhvr>
                                      <p:to>
                                        <p:strVal val="visible"/>
                                      </p:to>
                                    </p:set>
                                    <p:anim calcmode="lin" valueType="num">
                                      <p:cBhvr>
                                        <p:cTn id="12" dur="500" fill="hold"/>
                                        <p:tgtEl>
                                          <p:spTgt spid="804868"/>
                                        </p:tgtEl>
                                        <p:attrNameLst>
                                          <p:attrName>ppt_w</p:attrName>
                                        </p:attrNameLst>
                                      </p:cBhvr>
                                      <p:tavLst>
                                        <p:tav tm="0">
                                          <p:val>
                                            <p:fltVal val="0"/>
                                          </p:val>
                                        </p:tav>
                                        <p:tav tm="100000">
                                          <p:val>
                                            <p:strVal val="#ppt_w"/>
                                          </p:val>
                                        </p:tav>
                                      </p:tavLst>
                                    </p:anim>
                                    <p:anim calcmode="lin" valueType="num">
                                      <p:cBhvr>
                                        <p:cTn id="13" dur="500" fill="hold"/>
                                        <p:tgtEl>
                                          <p:spTgt spid="804868"/>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804869"/>
                                        </p:tgtEl>
                                        <p:attrNameLst>
                                          <p:attrName>style.visibility</p:attrName>
                                        </p:attrNameLst>
                                      </p:cBhvr>
                                      <p:to>
                                        <p:strVal val="visible"/>
                                      </p:to>
                                    </p:set>
                                    <p:anim calcmode="lin" valueType="num">
                                      <p:cBhvr>
                                        <p:cTn id="17" dur="500" fill="hold"/>
                                        <p:tgtEl>
                                          <p:spTgt spid="804869"/>
                                        </p:tgtEl>
                                        <p:attrNameLst>
                                          <p:attrName>ppt_w</p:attrName>
                                        </p:attrNameLst>
                                      </p:cBhvr>
                                      <p:tavLst>
                                        <p:tav tm="0">
                                          <p:val>
                                            <p:fltVal val="0"/>
                                          </p:val>
                                        </p:tav>
                                        <p:tav tm="100000">
                                          <p:val>
                                            <p:strVal val="#ppt_w"/>
                                          </p:val>
                                        </p:tav>
                                      </p:tavLst>
                                    </p:anim>
                                    <p:anim calcmode="lin" valueType="num">
                                      <p:cBhvr>
                                        <p:cTn id="18" dur="500" fill="hold"/>
                                        <p:tgtEl>
                                          <p:spTgt spid="804869"/>
                                        </p:tgtEl>
                                        <p:attrNameLst>
                                          <p:attrName>ppt_h</p:attrName>
                                        </p:attrNameLst>
                                      </p:cBhvr>
                                      <p:tavLst>
                                        <p:tav tm="0">
                                          <p:val>
                                            <p:fltVal val="0"/>
                                          </p:val>
                                        </p:tav>
                                        <p:tav tm="100000">
                                          <p:val>
                                            <p:strVal val="#ppt_h"/>
                                          </p:val>
                                        </p:tav>
                                      </p:tavLst>
                                    </p:anim>
                                  </p:childTnLst>
                                </p:cTn>
                              </p:par>
                            </p:childTnLst>
                          </p:cTn>
                        </p:par>
                        <p:par>
                          <p:cTn id="19" fill="hold" nodeType="afterGroup">
                            <p:stCondLst>
                              <p:cond delay="1500"/>
                            </p:stCondLst>
                            <p:childTnLst>
                              <p:par>
                                <p:cTn id="20" presetID="23" presetClass="entr" presetSubtype="16" fill="hold" nodeType="afterEffect">
                                  <p:stCondLst>
                                    <p:cond delay="0"/>
                                  </p:stCondLst>
                                  <p:childTnLst>
                                    <p:set>
                                      <p:cBhvr>
                                        <p:cTn id="21" dur="1" fill="hold">
                                          <p:stCondLst>
                                            <p:cond delay="0"/>
                                          </p:stCondLst>
                                        </p:cTn>
                                        <p:tgtEl>
                                          <p:spTgt spid="804870"/>
                                        </p:tgtEl>
                                        <p:attrNameLst>
                                          <p:attrName>style.visibility</p:attrName>
                                        </p:attrNameLst>
                                      </p:cBhvr>
                                      <p:to>
                                        <p:strVal val="visible"/>
                                      </p:to>
                                    </p:set>
                                    <p:anim calcmode="lin" valueType="num">
                                      <p:cBhvr>
                                        <p:cTn id="22" dur="500" fill="hold"/>
                                        <p:tgtEl>
                                          <p:spTgt spid="804870"/>
                                        </p:tgtEl>
                                        <p:attrNameLst>
                                          <p:attrName>ppt_w</p:attrName>
                                        </p:attrNameLst>
                                      </p:cBhvr>
                                      <p:tavLst>
                                        <p:tav tm="0">
                                          <p:val>
                                            <p:fltVal val="0"/>
                                          </p:val>
                                        </p:tav>
                                        <p:tav tm="100000">
                                          <p:val>
                                            <p:strVal val="#ppt_w"/>
                                          </p:val>
                                        </p:tav>
                                      </p:tavLst>
                                    </p:anim>
                                    <p:anim calcmode="lin" valueType="num">
                                      <p:cBhvr>
                                        <p:cTn id="23" dur="500" fill="hold"/>
                                        <p:tgtEl>
                                          <p:spTgt spid="804870"/>
                                        </p:tgtEl>
                                        <p:attrNameLst>
                                          <p:attrName>ppt_h</p:attrName>
                                        </p:attrNameLst>
                                      </p:cBhvr>
                                      <p:tavLst>
                                        <p:tav tm="0">
                                          <p:val>
                                            <p:fltVal val="0"/>
                                          </p:val>
                                        </p:tav>
                                        <p:tav tm="100000">
                                          <p:val>
                                            <p:strVal val="#ppt_h"/>
                                          </p:val>
                                        </p:tav>
                                      </p:tavLst>
                                    </p:anim>
                                  </p:childTnLst>
                                </p:cTn>
                              </p:par>
                            </p:childTnLst>
                          </p:cTn>
                        </p:par>
                        <p:par>
                          <p:cTn id="24" fill="hold" nodeType="afterGroup">
                            <p:stCondLst>
                              <p:cond delay="2000"/>
                            </p:stCondLst>
                            <p:childTnLst>
                              <p:par>
                                <p:cTn id="25" presetID="23" presetClass="entr" presetSubtype="16" fill="hold" nodeType="afterEffect">
                                  <p:stCondLst>
                                    <p:cond delay="0"/>
                                  </p:stCondLst>
                                  <p:childTnLst>
                                    <p:set>
                                      <p:cBhvr>
                                        <p:cTn id="26" dur="1" fill="hold">
                                          <p:stCondLst>
                                            <p:cond delay="0"/>
                                          </p:stCondLst>
                                        </p:cTn>
                                        <p:tgtEl>
                                          <p:spTgt spid="804871"/>
                                        </p:tgtEl>
                                        <p:attrNameLst>
                                          <p:attrName>style.visibility</p:attrName>
                                        </p:attrNameLst>
                                      </p:cBhvr>
                                      <p:to>
                                        <p:strVal val="visible"/>
                                      </p:to>
                                    </p:set>
                                    <p:anim calcmode="lin" valueType="num">
                                      <p:cBhvr>
                                        <p:cTn id="27" dur="500" fill="hold"/>
                                        <p:tgtEl>
                                          <p:spTgt spid="804871"/>
                                        </p:tgtEl>
                                        <p:attrNameLst>
                                          <p:attrName>ppt_w</p:attrName>
                                        </p:attrNameLst>
                                      </p:cBhvr>
                                      <p:tavLst>
                                        <p:tav tm="0">
                                          <p:val>
                                            <p:fltVal val="0"/>
                                          </p:val>
                                        </p:tav>
                                        <p:tav tm="100000">
                                          <p:val>
                                            <p:strVal val="#ppt_w"/>
                                          </p:val>
                                        </p:tav>
                                      </p:tavLst>
                                    </p:anim>
                                    <p:anim calcmode="lin" valueType="num">
                                      <p:cBhvr>
                                        <p:cTn id="28" dur="500" fill="hold"/>
                                        <p:tgtEl>
                                          <p:spTgt spid="804871"/>
                                        </p:tgtEl>
                                        <p:attrNameLst>
                                          <p:attrName>ppt_h</p:attrName>
                                        </p:attrNameLst>
                                      </p:cBhvr>
                                      <p:tavLst>
                                        <p:tav tm="0">
                                          <p:val>
                                            <p:fltVal val="0"/>
                                          </p:val>
                                        </p:tav>
                                        <p:tav tm="100000">
                                          <p:val>
                                            <p:strVal val="#ppt_h"/>
                                          </p:val>
                                        </p:tav>
                                      </p:tavLst>
                                    </p:anim>
                                  </p:childTnLst>
                                </p:cTn>
                              </p:par>
                            </p:childTnLst>
                          </p:cTn>
                        </p:par>
                        <p:par>
                          <p:cTn id="29" fill="hold" nodeType="afterGroup">
                            <p:stCondLst>
                              <p:cond delay="2500"/>
                            </p:stCondLst>
                            <p:childTnLst>
                              <p:par>
                                <p:cTn id="30" presetID="23" presetClass="entr" presetSubtype="16" fill="hold" nodeType="afterEffect">
                                  <p:stCondLst>
                                    <p:cond delay="0"/>
                                  </p:stCondLst>
                                  <p:childTnLst>
                                    <p:set>
                                      <p:cBhvr>
                                        <p:cTn id="31" dur="1" fill="hold">
                                          <p:stCondLst>
                                            <p:cond delay="0"/>
                                          </p:stCondLst>
                                        </p:cTn>
                                        <p:tgtEl>
                                          <p:spTgt spid="804872"/>
                                        </p:tgtEl>
                                        <p:attrNameLst>
                                          <p:attrName>style.visibility</p:attrName>
                                        </p:attrNameLst>
                                      </p:cBhvr>
                                      <p:to>
                                        <p:strVal val="visible"/>
                                      </p:to>
                                    </p:set>
                                    <p:anim calcmode="lin" valueType="num">
                                      <p:cBhvr>
                                        <p:cTn id="32" dur="500" fill="hold"/>
                                        <p:tgtEl>
                                          <p:spTgt spid="804872"/>
                                        </p:tgtEl>
                                        <p:attrNameLst>
                                          <p:attrName>ppt_w</p:attrName>
                                        </p:attrNameLst>
                                      </p:cBhvr>
                                      <p:tavLst>
                                        <p:tav tm="0">
                                          <p:val>
                                            <p:fltVal val="0"/>
                                          </p:val>
                                        </p:tav>
                                        <p:tav tm="100000">
                                          <p:val>
                                            <p:strVal val="#ppt_w"/>
                                          </p:val>
                                        </p:tav>
                                      </p:tavLst>
                                    </p:anim>
                                    <p:anim calcmode="lin" valueType="num">
                                      <p:cBhvr>
                                        <p:cTn id="33" dur="500" fill="hold"/>
                                        <p:tgtEl>
                                          <p:spTgt spid="8048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7" grpId="0" animBg="1" autoUpdateAnimBg="0"/>
      <p:bldP spid="804868" grpId="0" animBg="1" autoUpdateAnimBg="0"/>
      <p:bldP spid="804869"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2"/>
          <p:cNvSpPr>
            <a:spLocks noGrp="1"/>
          </p:cNvSpPr>
          <p:nvPr>
            <p:ph type="ftr" sz="quarter" idx="10"/>
          </p:nvPr>
        </p:nvSpPr>
        <p:spPr/>
        <p:txBody>
          <a:bodyPr/>
          <a:lstStyle/>
          <a:p>
            <a:r>
              <a:rPr lang="nl-NL" altLang="en-US"/>
              <a:t>SE, Software Architecture, Hans van Vliet,  ©2008</a:t>
            </a:r>
          </a:p>
        </p:txBody>
      </p:sp>
      <p:sp>
        <p:nvSpPr>
          <p:cNvPr id="17" name="Slide Number Placeholder 3"/>
          <p:cNvSpPr>
            <a:spLocks noGrp="1"/>
          </p:cNvSpPr>
          <p:nvPr>
            <p:ph type="sldNum" sz="quarter" idx="11"/>
          </p:nvPr>
        </p:nvSpPr>
        <p:spPr/>
        <p:txBody>
          <a:bodyPr/>
          <a:lstStyle/>
          <a:p>
            <a:fld id="{7FF5B8F3-90E6-444D-8C3A-7E58E39B4362}" type="slidenum">
              <a:rPr lang="nl-NL" altLang="en-US"/>
              <a:pPr/>
              <a:t>49</a:t>
            </a:fld>
            <a:endParaRPr lang="nl-NL" altLang="en-US"/>
          </a:p>
        </p:txBody>
      </p:sp>
      <p:sp>
        <p:nvSpPr>
          <p:cNvPr id="806914" name="Rectangle 2"/>
          <p:cNvSpPr>
            <a:spLocks noGrp="1" noChangeArrowheads="1"/>
          </p:cNvSpPr>
          <p:nvPr>
            <p:ph type="title"/>
          </p:nvPr>
        </p:nvSpPr>
        <p:spPr/>
        <p:txBody>
          <a:bodyPr/>
          <a:lstStyle/>
          <a:p>
            <a:r>
              <a:rPr lang="en-US" altLang="en-US"/>
              <a:t>Architecture in the life cycle</a:t>
            </a:r>
          </a:p>
        </p:txBody>
      </p:sp>
      <p:sp>
        <p:nvSpPr>
          <p:cNvPr id="806915" name="Text Box 3"/>
          <p:cNvSpPr txBox="1">
            <a:spLocks noChangeArrowheads="1"/>
          </p:cNvSpPr>
          <p:nvPr/>
        </p:nvSpPr>
        <p:spPr bwMode="auto">
          <a:xfrm>
            <a:off x="4551363" y="2971801"/>
            <a:ext cx="1600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requirements</a:t>
            </a:r>
          </a:p>
        </p:txBody>
      </p:sp>
      <p:sp>
        <p:nvSpPr>
          <p:cNvPr id="806916" name="Text Box 4"/>
          <p:cNvSpPr txBox="1">
            <a:spLocks noChangeArrowheads="1"/>
          </p:cNvSpPr>
          <p:nvPr/>
        </p:nvSpPr>
        <p:spPr bwMode="auto">
          <a:xfrm>
            <a:off x="5618163" y="4038601"/>
            <a:ext cx="1600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architecture</a:t>
            </a:r>
          </a:p>
        </p:txBody>
      </p:sp>
      <p:sp>
        <p:nvSpPr>
          <p:cNvPr id="806917" name="Text Box 5"/>
          <p:cNvSpPr txBox="1">
            <a:spLocks noChangeArrowheads="1"/>
          </p:cNvSpPr>
          <p:nvPr/>
        </p:nvSpPr>
        <p:spPr bwMode="auto">
          <a:xfrm>
            <a:off x="6684963" y="2971801"/>
            <a:ext cx="1600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quality</a:t>
            </a:r>
          </a:p>
        </p:txBody>
      </p:sp>
      <p:sp>
        <p:nvSpPr>
          <p:cNvPr id="806918" name="Text Box 6"/>
          <p:cNvSpPr txBox="1">
            <a:spLocks noChangeArrowheads="1"/>
          </p:cNvSpPr>
          <p:nvPr/>
        </p:nvSpPr>
        <p:spPr bwMode="auto">
          <a:xfrm>
            <a:off x="5618163" y="4759326"/>
            <a:ext cx="1600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agreement</a:t>
            </a:r>
          </a:p>
        </p:txBody>
      </p:sp>
      <p:cxnSp>
        <p:nvCxnSpPr>
          <p:cNvPr id="806919" name="AutoShape 7"/>
          <p:cNvCxnSpPr>
            <a:cxnSpLocks noChangeShapeType="1"/>
            <a:stCxn id="806915" idx="2"/>
            <a:endCxn id="806916" idx="0"/>
          </p:cNvCxnSpPr>
          <p:nvPr/>
        </p:nvCxnSpPr>
        <p:spPr bwMode="auto">
          <a:xfrm>
            <a:off x="5351463" y="3317876"/>
            <a:ext cx="1066800" cy="7207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6920" name="AutoShape 8"/>
          <p:cNvCxnSpPr>
            <a:cxnSpLocks noChangeShapeType="1"/>
            <a:stCxn id="806917" idx="2"/>
            <a:endCxn id="806916" idx="0"/>
          </p:cNvCxnSpPr>
          <p:nvPr/>
        </p:nvCxnSpPr>
        <p:spPr bwMode="auto">
          <a:xfrm flipH="1">
            <a:off x="6418263" y="3317876"/>
            <a:ext cx="1066800" cy="720725"/>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6921" name="AutoShape 9"/>
          <p:cNvCxnSpPr>
            <a:cxnSpLocks noChangeShapeType="1"/>
            <a:stCxn id="806916" idx="2"/>
            <a:endCxn id="806918" idx="0"/>
          </p:cNvCxnSpPr>
          <p:nvPr/>
        </p:nvCxnSpPr>
        <p:spPr bwMode="auto">
          <a:xfrm>
            <a:off x="6418263" y="4384675"/>
            <a:ext cx="0" cy="37465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6922" name="Text Box 10"/>
          <p:cNvSpPr txBox="1">
            <a:spLocks noChangeArrowheads="1"/>
          </p:cNvSpPr>
          <p:nvPr/>
        </p:nvSpPr>
        <p:spPr bwMode="auto">
          <a:xfrm>
            <a:off x="5692776" y="1931701"/>
            <a:ext cx="1260281" cy="584775"/>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spAutoFit/>
          </a:bodyPr>
          <a:lstStyle/>
          <a:p>
            <a:pPr eaLnBrk="0" hangingPunct="0">
              <a:spcBef>
                <a:spcPct val="0"/>
              </a:spcBef>
              <a:buClrTx/>
              <a:buFontTx/>
              <a:buNone/>
            </a:pPr>
            <a:r>
              <a:rPr lang="en-US" altLang="en-US" sz="1600" b="1"/>
              <a:t>stakeholders</a:t>
            </a:r>
          </a:p>
          <a:p>
            <a:pPr eaLnBrk="0" hangingPunct="0">
              <a:spcBef>
                <a:spcPct val="0"/>
              </a:spcBef>
              <a:buClrTx/>
              <a:buFontTx/>
              <a:buNone/>
            </a:pPr>
            <a:r>
              <a:rPr lang="en-US" altLang="en-US" sz="1600" b="1"/>
              <a:t>      (many)</a:t>
            </a:r>
          </a:p>
        </p:txBody>
      </p:sp>
      <p:sp>
        <p:nvSpPr>
          <p:cNvPr id="806923" name="Text Box 11"/>
          <p:cNvSpPr txBox="1">
            <a:spLocks noChangeArrowheads="1"/>
          </p:cNvSpPr>
          <p:nvPr/>
        </p:nvSpPr>
        <p:spPr bwMode="auto">
          <a:xfrm>
            <a:off x="5618163" y="5486401"/>
            <a:ext cx="1600200" cy="3460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pPr eaLnBrk="0" hangingPunct="0">
              <a:spcBef>
                <a:spcPct val="50000"/>
              </a:spcBef>
              <a:buClrTx/>
              <a:buFontTx/>
              <a:buNone/>
            </a:pPr>
            <a:r>
              <a:rPr lang="en-US" altLang="en-US" sz="1600" b="1"/>
              <a:t>development</a:t>
            </a:r>
          </a:p>
        </p:txBody>
      </p:sp>
      <p:cxnSp>
        <p:nvCxnSpPr>
          <p:cNvPr id="806924" name="AutoShape 12"/>
          <p:cNvCxnSpPr>
            <a:cxnSpLocks noChangeShapeType="1"/>
            <a:stCxn id="806918" idx="2"/>
            <a:endCxn id="806923" idx="0"/>
          </p:cNvCxnSpPr>
          <p:nvPr/>
        </p:nvCxnSpPr>
        <p:spPr bwMode="auto">
          <a:xfrm>
            <a:off x="6418263" y="5105400"/>
            <a:ext cx="0" cy="381000"/>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06925" name="Group 13"/>
          <p:cNvGrpSpPr>
            <a:grpSpLocks/>
          </p:cNvGrpSpPr>
          <p:nvPr/>
        </p:nvGrpSpPr>
        <p:grpSpPr bwMode="auto">
          <a:xfrm>
            <a:off x="3810001" y="3260725"/>
            <a:ext cx="5203825" cy="577850"/>
            <a:chOff x="1440" y="2054"/>
            <a:chExt cx="3278" cy="364"/>
          </a:xfrm>
        </p:grpSpPr>
        <p:sp>
          <p:nvSpPr>
            <p:cNvPr id="806926" name="AutoShape 14"/>
            <p:cNvSpPr>
              <a:spLocks noChangeArrowheads="1"/>
            </p:cNvSpPr>
            <p:nvPr/>
          </p:nvSpPr>
          <p:spPr bwMode="auto">
            <a:xfrm>
              <a:off x="1440" y="2185"/>
              <a:ext cx="1598" cy="233"/>
            </a:xfrm>
            <a:prstGeom prst="curvedRightArrow">
              <a:avLst>
                <a:gd name="adj1" fmla="val 11616"/>
                <a:gd name="adj2" fmla="val 26282"/>
                <a:gd name="adj3" fmla="val 34566"/>
              </a:avLst>
            </a:prstGeom>
            <a:solidFill>
              <a:srgbClr val="00FF0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en-IN"/>
            </a:p>
          </p:txBody>
        </p:sp>
        <p:sp>
          <p:nvSpPr>
            <p:cNvPr id="806927" name="AutoShape 15"/>
            <p:cNvSpPr>
              <a:spLocks noChangeArrowheads="1"/>
            </p:cNvSpPr>
            <p:nvPr/>
          </p:nvSpPr>
          <p:spPr bwMode="auto">
            <a:xfrm flipH="1" flipV="1">
              <a:off x="3120" y="2054"/>
              <a:ext cx="1598" cy="233"/>
            </a:xfrm>
            <a:prstGeom prst="curvedRightArrow">
              <a:avLst>
                <a:gd name="adj1" fmla="val 11356"/>
                <a:gd name="adj2" fmla="val 26282"/>
                <a:gd name="adj3" fmla="val 34566"/>
              </a:avLst>
            </a:prstGeom>
            <a:solidFill>
              <a:srgbClr val="00FF00">
                <a:alpha val="5000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p>
              <a:endParaRPr lang="en-IN"/>
            </a:p>
          </p:txBody>
        </p:sp>
      </p:grpSp>
    </p:spTree>
    <p:extLst>
      <p:ext uri="{BB962C8B-B14F-4D97-AF65-F5344CB8AC3E}">
        <p14:creationId xmlns:p14="http://schemas.microsoft.com/office/powerpoint/2010/main" val="11613920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06915"/>
                                        </p:tgtEl>
                                        <p:attrNameLst>
                                          <p:attrName>style.visibility</p:attrName>
                                        </p:attrNameLst>
                                      </p:cBhvr>
                                      <p:to>
                                        <p:strVal val="visible"/>
                                      </p:to>
                                    </p:set>
                                    <p:anim calcmode="lin" valueType="num">
                                      <p:cBhvr>
                                        <p:cTn id="7" dur="500" fill="hold"/>
                                        <p:tgtEl>
                                          <p:spTgt spid="806915"/>
                                        </p:tgtEl>
                                        <p:attrNameLst>
                                          <p:attrName>ppt_w</p:attrName>
                                        </p:attrNameLst>
                                      </p:cBhvr>
                                      <p:tavLst>
                                        <p:tav tm="0">
                                          <p:val>
                                            <p:fltVal val="0"/>
                                          </p:val>
                                        </p:tav>
                                        <p:tav tm="100000">
                                          <p:val>
                                            <p:strVal val="#ppt_w"/>
                                          </p:val>
                                        </p:tav>
                                      </p:tavLst>
                                    </p:anim>
                                    <p:anim calcmode="lin" valueType="num">
                                      <p:cBhvr>
                                        <p:cTn id="8" dur="500" fill="hold"/>
                                        <p:tgtEl>
                                          <p:spTgt spid="80691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806917"/>
                                        </p:tgtEl>
                                        <p:attrNameLst>
                                          <p:attrName>style.visibility</p:attrName>
                                        </p:attrNameLst>
                                      </p:cBhvr>
                                      <p:to>
                                        <p:strVal val="visible"/>
                                      </p:to>
                                    </p:set>
                                    <p:anim calcmode="lin" valueType="num">
                                      <p:cBhvr>
                                        <p:cTn id="13" dur="500" fill="hold"/>
                                        <p:tgtEl>
                                          <p:spTgt spid="806917"/>
                                        </p:tgtEl>
                                        <p:attrNameLst>
                                          <p:attrName>ppt_w</p:attrName>
                                        </p:attrNameLst>
                                      </p:cBhvr>
                                      <p:tavLst>
                                        <p:tav tm="0">
                                          <p:val>
                                            <p:fltVal val="0"/>
                                          </p:val>
                                        </p:tav>
                                        <p:tav tm="100000">
                                          <p:val>
                                            <p:strVal val="#ppt_w"/>
                                          </p:val>
                                        </p:tav>
                                      </p:tavLst>
                                    </p:anim>
                                    <p:anim calcmode="lin" valueType="num">
                                      <p:cBhvr>
                                        <p:cTn id="14" dur="500" fill="hold"/>
                                        <p:tgtEl>
                                          <p:spTgt spid="806917"/>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806916"/>
                                        </p:tgtEl>
                                        <p:attrNameLst>
                                          <p:attrName>style.visibility</p:attrName>
                                        </p:attrNameLst>
                                      </p:cBhvr>
                                      <p:to>
                                        <p:strVal val="visible"/>
                                      </p:to>
                                    </p:set>
                                    <p:anim calcmode="lin" valueType="num">
                                      <p:cBhvr>
                                        <p:cTn id="19" dur="500" fill="hold"/>
                                        <p:tgtEl>
                                          <p:spTgt spid="806916"/>
                                        </p:tgtEl>
                                        <p:attrNameLst>
                                          <p:attrName>ppt_w</p:attrName>
                                        </p:attrNameLst>
                                      </p:cBhvr>
                                      <p:tavLst>
                                        <p:tav tm="0">
                                          <p:val>
                                            <p:fltVal val="0"/>
                                          </p:val>
                                        </p:tav>
                                        <p:tav tm="100000">
                                          <p:val>
                                            <p:strVal val="#ppt_w"/>
                                          </p:val>
                                        </p:tav>
                                      </p:tavLst>
                                    </p:anim>
                                    <p:anim calcmode="lin" valueType="num">
                                      <p:cBhvr>
                                        <p:cTn id="20" dur="500" fill="hold"/>
                                        <p:tgtEl>
                                          <p:spTgt spid="806916"/>
                                        </p:tgtEl>
                                        <p:attrNameLst>
                                          <p:attrName>ppt_h</p:attrName>
                                        </p:attrNameLst>
                                      </p:cBhvr>
                                      <p:tavLst>
                                        <p:tav tm="0">
                                          <p:val>
                                            <p:fltVal val="0"/>
                                          </p:val>
                                        </p:tav>
                                        <p:tav tm="100000">
                                          <p:val>
                                            <p:strVal val="#ppt_h"/>
                                          </p:val>
                                        </p:tav>
                                      </p:tavLst>
                                    </p:anim>
                                  </p:childTnLst>
                                </p:cTn>
                              </p:par>
                            </p:childTnLst>
                          </p:cTn>
                        </p:par>
                        <p:par>
                          <p:cTn id="21" fill="hold" nodeType="afterGroup">
                            <p:stCondLst>
                              <p:cond delay="500"/>
                            </p:stCondLst>
                            <p:childTnLst>
                              <p:par>
                                <p:cTn id="22" presetID="23" presetClass="entr" presetSubtype="16" fill="hold" nodeType="afterEffect">
                                  <p:stCondLst>
                                    <p:cond delay="0"/>
                                  </p:stCondLst>
                                  <p:childTnLst>
                                    <p:set>
                                      <p:cBhvr>
                                        <p:cTn id="23" dur="1" fill="hold">
                                          <p:stCondLst>
                                            <p:cond delay="0"/>
                                          </p:stCondLst>
                                        </p:cTn>
                                        <p:tgtEl>
                                          <p:spTgt spid="806919"/>
                                        </p:tgtEl>
                                        <p:attrNameLst>
                                          <p:attrName>style.visibility</p:attrName>
                                        </p:attrNameLst>
                                      </p:cBhvr>
                                      <p:to>
                                        <p:strVal val="visible"/>
                                      </p:to>
                                    </p:set>
                                    <p:anim calcmode="lin" valueType="num">
                                      <p:cBhvr>
                                        <p:cTn id="24" dur="500" fill="hold"/>
                                        <p:tgtEl>
                                          <p:spTgt spid="806919"/>
                                        </p:tgtEl>
                                        <p:attrNameLst>
                                          <p:attrName>ppt_w</p:attrName>
                                        </p:attrNameLst>
                                      </p:cBhvr>
                                      <p:tavLst>
                                        <p:tav tm="0">
                                          <p:val>
                                            <p:fltVal val="0"/>
                                          </p:val>
                                        </p:tav>
                                        <p:tav tm="100000">
                                          <p:val>
                                            <p:strVal val="#ppt_w"/>
                                          </p:val>
                                        </p:tav>
                                      </p:tavLst>
                                    </p:anim>
                                    <p:anim calcmode="lin" valueType="num">
                                      <p:cBhvr>
                                        <p:cTn id="25" dur="500" fill="hold"/>
                                        <p:tgtEl>
                                          <p:spTgt spid="806919"/>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23" presetClass="entr" presetSubtype="16" fill="hold" nodeType="afterEffect">
                                  <p:stCondLst>
                                    <p:cond delay="0"/>
                                  </p:stCondLst>
                                  <p:childTnLst>
                                    <p:set>
                                      <p:cBhvr>
                                        <p:cTn id="28" dur="1" fill="hold">
                                          <p:stCondLst>
                                            <p:cond delay="0"/>
                                          </p:stCondLst>
                                        </p:cTn>
                                        <p:tgtEl>
                                          <p:spTgt spid="806920"/>
                                        </p:tgtEl>
                                        <p:attrNameLst>
                                          <p:attrName>style.visibility</p:attrName>
                                        </p:attrNameLst>
                                      </p:cBhvr>
                                      <p:to>
                                        <p:strVal val="visible"/>
                                      </p:to>
                                    </p:set>
                                    <p:anim calcmode="lin" valueType="num">
                                      <p:cBhvr>
                                        <p:cTn id="29" dur="500" fill="hold"/>
                                        <p:tgtEl>
                                          <p:spTgt spid="806920"/>
                                        </p:tgtEl>
                                        <p:attrNameLst>
                                          <p:attrName>ppt_w</p:attrName>
                                        </p:attrNameLst>
                                      </p:cBhvr>
                                      <p:tavLst>
                                        <p:tav tm="0">
                                          <p:val>
                                            <p:fltVal val="0"/>
                                          </p:val>
                                        </p:tav>
                                        <p:tav tm="100000">
                                          <p:val>
                                            <p:strVal val="#ppt_w"/>
                                          </p:val>
                                        </p:tav>
                                      </p:tavLst>
                                    </p:anim>
                                    <p:anim calcmode="lin" valueType="num">
                                      <p:cBhvr>
                                        <p:cTn id="30" dur="500" fill="hold"/>
                                        <p:tgtEl>
                                          <p:spTgt spid="806920"/>
                                        </p:tgtEl>
                                        <p:attrNameLst>
                                          <p:attrName>ppt_h</p:attrName>
                                        </p:attrNameLst>
                                      </p:cBhvr>
                                      <p:tavLst>
                                        <p:tav tm="0">
                                          <p:val>
                                            <p:fltVal val="0"/>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806925"/>
                                        </p:tgtEl>
                                        <p:attrNameLst>
                                          <p:attrName>style.visibility</p:attrName>
                                        </p:attrNameLst>
                                      </p:cBhvr>
                                      <p:to>
                                        <p:strVal val="visible"/>
                                      </p:to>
                                    </p:set>
                                    <p:anim calcmode="lin" valueType="num">
                                      <p:cBhvr>
                                        <p:cTn id="35" dur="500" fill="hold"/>
                                        <p:tgtEl>
                                          <p:spTgt spid="806925"/>
                                        </p:tgtEl>
                                        <p:attrNameLst>
                                          <p:attrName>ppt_w</p:attrName>
                                        </p:attrNameLst>
                                      </p:cBhvr>
                                      <p:tavLst>
                                        <p:tav tm="0">
                                          <p:val>
                                            <p:fltVal val="0"/>
                                          </p:val>
                                        </p:tav>
                                        <p:tav tm="100000">
                                          <p:val>
                                            <p:strVal val="#ppt_w"/>
                                          </p:val>
                                        </p:tav>
                                      </p:tavLst>
                                    </p:anim>
                                    <p:anim calcmode="lin" valueType="num">
                                      <p:cBhvr>
                                        <p:cTn id="36" dur="500" fill="hold"/>
                                        <p:tgtEl>
                                          <p:spTgt spid="806925"/>
                                        </p:tgtEl>
                                        <p:attrNameLst>
                                          <p:attrName>ppt_h</p:attrName>
                                        </p:attrNameLst>
                                      </p:cBhvr>
                                      <p:tavLst>
                                        <p:tav tm="0">
                                          <p:val>
                                            <p:fltVal val="0"/>
                                          </p:val>
                                        </p:tav>
                                        <p:tav tm="100000">
                                          <p:val>
                                            <p:strVal val="#ppt_h"/>
                                          </p:val>
                                        </p:tav>
                                      </p:tavLst>
                                    </p:anim>
                                  </p:childTnLst>
                                </p:cTn>
                              </p:par>
                            </p:childTnLst>
                          </p:cTn>
                        </p:par>
                        <p:par>
                          <p:cTn id="37" fill="hold" nodeType="afterGroup">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806922"/>
                                        </p:tgtEl>
                                        <p:attrNameLst>
                                          <p:attrName>style.visibility</p:attrName>
                                        </p:attrNameLst>
                                      </p:cBhvr>
                                      <p:to>
                                        <p:strVal val="visible"/>
                                      </p:to>
                                    </p:set>
                                    <p:anim calcmode="lin" valueType="num">
                                      <p:cBhvr>
                                        <p:cTn id="40" dur="500" fill="hold"/>
                                        <p:tgtEl>
                                          <p:spTgt spid="806922"/>
                                        </p:tgtEl>
                                        <p:attrNameLst>
                                          <p:attrName>ppt_w</p:attrName>
                                        </p:attrNameLst>
                                      </p:cBhvr>
                                      <p:tavLst>
                                        <p:tav tm="0">
                                          <p:val>
                                            <p:fltVal val="0"/>
                                          </p:val>
                                        </p:tav>
                                        <p:tav tm="100000">
                                          <p:val>
                                            <p:strVal val="#ppt_w"/>
                                          </p:val>
                                        </p:tav>
                                      </p:tavLst>
                                    </p:anim>
                                    <p:anim calcmode="lin" valueType="num">
                                      <p:cBhvr>
                                        <p:cTn id="41" dur="500" fill="hold"/>
                                        <p:tgtEl>
                                          <p:spTgt spid="806922"/>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806918"/>
                                        </p:tgtEl>
                                        <p:attrNameLst>
                                          <p:attrName>style.visibility</p:attrName>
                                        </p:attrNameLst>
                                      </p:cBhvr>
                                      <p:to>
                                        <p:strVal val="visible"/>
                                      </p:to>
                                    </p:set>
                                    <p:anim calcmode="lin" valueType="num">
                                      <p:cBhvr>
                                        <p:cTn id="46" dur="500" fill="hold"/>
                                        <p:tgtEl>
                                          <p:spTgt spid="806918"/>
                                        </p:tgtEl>
                                        <p:attrNameLst>
                                          <p:attrName>ppt_w</p:attrName>
                                        </p:attrNameLst>
                                      </p:cBhvr>
                                      <p:tavLst>
                                        <p:tav tm="0">
                                          <p:val>
                                            <p:fltVal val="0"/>
                                          </p:val>
                                        </p:tav>
                                        <p:tav tm="100000">
                                          <p:val>
                                            <p:strVal val="#ppt_w"/>
                                          </p:val>
                                        </p:tav>
                                      </p:tavLst>
                                    </p:anim>
                                    <p:anim calcmode="lin" valueType="num">
                                      <p:cBhvr>
                                        <p:cTn id="47" dur="500" fill="hold"/>
                                        <p:tgtEl>
                                          <p:spTgt spid="806918"/>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806923"/>
                                        </p:tgtEl>
                                        <p:attrNameLst>
                                          <p:attrName>style.visibility</p:attrName>
                                        </p:attrNameLst>
                                      </p:cBhvr>
                                      <p:to>
                                        <p:strVal val="visible"/>
                                      </p:to>
                                    </p:set>
                                    <p:anim calcmode="lin" valueType="num">
                                      <p:cBhvr>
                                        <p:cTn id="51" dur="500" fill="hold"/>
                                        <p:tgtEl>
                                          <p:spTgt spid="806923"/>
                                        </p:tgtEl>
                                        <p:attrNameLst>
                                          <p:attrName>ppt_w</p:attrName>
                                        </p:attrNameLst>
                                      </p:cBhvr>
                                      <p:tavLst>
                                        <p:tav tm="0">
                                          <p:val>
                                            <p:fltVal val="0"/>
                                          </p:val>
                                        </p:tav>
                                        <p:tav tm="100000">
                                          <p:val>
                                            <p:strVal val="#ppt_w"/>
                                          </p:val>
                                        </p:tav>
                                      </p:tavLst>
                                    </p:anim>
                                    <p:anim calcmode="lin" valueType="num">
                                      <p:cBhvr>
                                        <p:cTn id="52" dur="500" fill="hold"/>
                                        <p:tgtEl>
                                          <p:spTgt spid="806923"/>
                                        </p:tgtEl>
                                        <p:attrNameLst>
                                          <p:attrName>ppt_h</p:attrName>
                                        </p:attrNameLst>
                                      </p:cBhvr>
                                      <p:tavLst>
                                        <p:tav tm="0">
                                          <p:val>
                                            <p:fltVal val="0"/>
                                          </p:val>
                                        </p:tav>
                                        <p:tav tm="100000">
                                          <p:val>
                                            <p:strVal val="#ppt_h"/>
                                          </p:val>
                                        </p:tav>
                                      </p:tavLst>
                                    </p:anim>
                                  </p:childTnLst>
                                </p:cTn>
                              </p:par>
                            </p:childTnLst>
                          </p:cTn>
                        </p:par>
                        <p:par>
                          <p:cTn id="53" fill="hold" nodeType="afterGroup">
                            <p:stCondLst>
                              <p:cond delay="1000"/>
                            </p:stCondLst>
                            <p:childTnLst>
                              <p:par>
                                <p:cTn id="54" presetID="23" presetClass="entr" presetSubtype="16" fill="hold" nodeType="afterEffect">
                                  <p:stCondLst>
                                    <p:cond delay="0"/>
                                  </p:stCondLst>
                                  <p:childTnLst>
                                    <p:set>
                                      <p:cBhvr>
                                        <p:cTn id="55" dur="1" fill="hold">
                                          <p:stCondLst>
                                            <p:cond delay="0"/>
                                          </p:stCondLst>
                                        </p:cTn>
                                        <p:tgtEl>
                                          <p:spTgt spid="806921"/>
                                        </p:tgtEl>
                                        <p:attrNameLst>
                                          <p:attrName>style.visibility</p:attrName>
                                        </p:attrNameLst>
                                      </p:cBhvr>
                                      <p:to>
                                        <p:strVal val="visible"/>
                                      </p:to>
                                    </p:set>
                                    <p:anim calcmode="lin" valueType="num">
                                      <p:cBhvr>
                                        <p:cTn id="56" dur="500" fill="hold"/>
                                        <p:tgtEl>
                                          <p:spTgt spid="806921"/>
                                        </p:tgtEl>
                                        <p:attrNameLst>
                                          <p:attrName>ppt_w</p:attrName>
                                        </p:attrNameLst>
                                      </p:cBhvr>
                                      <p:tavLst>
                                        <p:tav tm="0">
                                          <p:val>
                                            <p:fltVal val="0"/>
                                          </p:val>
                                        </p:tav>
                                        <p:tav tm="100000">
                                          <p:val>
                                            <p:strVal val="#ppt_w"/>
                                          </p:val>
                                        </p:tav>
                                      </p:tavLst>
                                    </p:anim>
                                    <p:anim calcmode="lin" valueType="num">
                                      <p:cBhvr>
                                        <p:cTn id="57" dur="500" fill="hold"/>
                                        <p:tgtEl>
                                          <p:spTgt spid="806921"/>
                                        </p:tgtEl>
                                        <p:attrNameLst>
                                          <p:attrName>ppt_h</p:attrName>
                                        </p:attrNameLst>
                                      </p:cBhvr>
                                      <p:tavLst>
                                        <p:tav tm="0">
                                          <p:val>
                                            <p:fltVal val="0"/>
                                          </p:val>
                                        </p:tav>
                                        <p:tav tm="100000">
                                          <p:val>
                                            <p:strVal val="#ppt_h"/>
                                          </p:val>
                                        </p:tav>
                                      </p:tavLst>
                                    </p:anim>
                                  </p:childTnLst>
                                </p:cTn>
                              </p:par>
                            </p:childTnLst>
                          </p:cTn>
                        </p:par>
                        <p:par>
                          <p:cTn id="58" fill="hold" nodeType="afterGroup">
                            <p:stCondLst>
                              <p:cond delay="1500"/>
                            </p:stCondLst>
                            <p:childTnLst>
                              <p:par>
                                <p:cTn id="59" presetID="23" presetClass="entr" presetSubtype="16" fill="hold" nodeType="afterEffect">
                                  <p:stCondLst>
                                    <p:cond delay="0"/>
                                  </p:stCondLst>
                                  <p:childTnLst>
                                    <p:set>
                                      <p:cBhvr>
                                        <p:cTn id="60" dur="1" fill="hold">
                                          <p:stCondLst>
                                            <p:cond delay="0"/>
                                          </p:stCondLst>
                                        </p:cTn>
                                        <p:tgtEl>
                                          <p:spTgt spid="806924"/>
                                        </p:tgtEl>
                                        <p:attrNameLst>
                                          <p:attrName>style.visibility</p:attrName>
                                        </p:attrNameLst>
                                      </p:cBhvr>
                                      <p:to>
                                        <p:strVal val="visible"/>
                                      </p:to>
                                    </p:set>
                                    <p:anim calcmode="lin" valueType="num">
                                      <p:cBhvr>
                                        <p:cTn id="61" dur="500" fill="hold"/>
                                        <p:tgtEl>
                                          <p:spTgt spid="806924"/>
                                        </p:tgtEl>
                                        <p:attrNameLst>
                                          <p:attrName>ppt_w</p:attrName>
                                        </p:attrNameLst>
                                      </p:cBhvr>
                                      <p:tavLst>
                                        <p:tav tm="0">
                                          <p:val>
                                            <p:fltVal val="0"/>
                                          </p:val>
                                        </p:tav>
                                        <p:tav tm="100000">
                                          <p:val>
                                            <p:strVal val="#ppt_w"/>
                                          </p:val>
                                        </p:tav>
                                      </p:tavLst>
                                    </p:anim>
                                    <p:anim calcmode="lin" valueType="num">
                                      <p:cBhvr>
                                        <p:cTn id="62" dur="500" fill="hold"/>
                                        <p:tgtEl>
                                          <p:spTgt spid="8069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5" grpId="0" animBg="1" autoUpdateAnimBg="0"/>
      <p:bldP spid="806916" grpId="0" animBg="1" autoUpdateAnimBg="0"/>
      <p:bldP spid="806917" grpId="0" animBg="1" autoUpdateAnimBg="0"/>
      <p:bldP spid="806918" grpId="0" animBg="1" autoUpdateAnimBg="0"/>
      <p:bldP spid="806922" grpId="0" animBg="1" autoUpdateAnimBg="0"/>
      <p:bldP spid="806923"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r>
            <a:br>
              <a:rPr lang="en-IN" dirty="0"/>
            </a:br>
            <a:r>
              <a:rPr lang="en-IN" b="1" dirty="0"/>
              <a:t>What is Software Architecture? </a:t>
            </a:r>
            <a:endParaRPr lang="en-IN" dirty="0"/>
          </a:p>
        </p:txBody>
      </p:sp>
      <p:sp>
        <p:nvSpPr>
          <p:cNvPr id="3" name="Content Placeholder 2"/>
          <p:cNvSpPr>
            <a:spLocks noGrp="1"/>
          </p:cNvSpPr>
          <p:nvPr>
            <p:ph idx="1"/>
          </p:nvPr>
        </p:nvSpPr>
        <p:spPr/>
        <p:txBody>
          <a:bodyPr/>
          <a:lstStyle/>
          <a:p>
            <a:endParaRPr lang="en-IN" dirty="0"/>
          </a:p>
          <a:p>
            <a:r>
              <a:rPr lang="en-IN" dirty="0" smtClean="0"/>
              <a:t>"</a:t>
            </a:r>
            <a:r>
              <a:rPr lang="en-IN" dirty="0"/>
              <a:t>The software architecture of a program or computing system is the structure or </a:t>
            </a:r>
            <a:r>
              <a:rPr lang="en-IN" b="1" dirty="0"/>
              <a:t>structures </a:t>
            </a:r>
            <a:r>
              <a:rPr lang="en-IN" dirty="0"/>
              <a:t>of the system, which comprise software </a:t>
            </a:r>
            <a:r>
              <a:rPr lang="en-IN" b="1" dirty="0"/>
              <a:t>components</a:t>
            </a:r>
            <a:r>
              <a:rPr lang="en-IN" dirty="0"/>
              <a:t>, the </a:t>
            </a:r>
            <a:r>
              <a:rPr lang="en-IN" b="1" dirty="0"/>
              <a:t>externally visible properties </a:t>
            </a:r>
            <a:r>
              <a:rPr lang="en-IN" dirty="0"/>
              <a:t>of those components, and the </a:t>
            </a:r>
            <a:r>
              <a:rPr lang="en-IN" b="1" dirty="0"/>
              <a:t>relationships </a:t>
            </a:r>
            <a:r>
              <a:rPr lang="en-IN" dirty="0"/>
              <a:t>among them." </a:t>
            </a:r>
          </a:p>
          <a:p>
            <a:endParaRPr lang="en-IN" dirty="0"/>
          </a:p>
          <a:p>
            <a:endParaRPr lang="en-IN" dirty="0"/>
          </a:p>
          <a:p>
            <a:pPr algn="r"/>
            <a:r>
              <a:rPr lang="en-IN" dirty="0"/>
              <a:t>Len Bass </a:t>
            </a:r>
          </a:p>
        </p:txBody>
      </p:sp>
      <p:pic>
        <p:nvPicPr>
          <p:cNvPr id="4" name="Picture 2" descr="Image result for Softwar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134" y="4118610"/>
            <a:ext cx="20859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82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9527" y="260030"/>
            <a:ext cx="8821961" cy="6099206"/>
          </a:xfrm>
          <a:prstGeom prst="rect">
            <a:avLst/>
          </a:prstGeom>
        </p:spPr>
      </p:pic>
    </p:spTree>
    <p:extLst>
      <p:ext uri="{BB962C8B-B14F-4D97-AF65-F5344CB8AC3E}">
        <p14:creationId xmlns:p14="http://schemas.microsoft.com/office/powerpoint/2010/main" val="756777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6073" y="228842"/>
            <a:ext cx="7255502" cy="5992805"/>
          </a:xfrm>
          <a:prstGeom prst="rect">
            <a:avLst/>
          </a:prstGeom>
        </p:spPr>
      </p:pic>
    </p:spTree>
    <p:extLst>
      <p:ext uri="{BB962C8B-B14F-4D97-AF65-F5344CB8AC3E}">
        <p14:creationId xmlns:p14="http://schemas.microsoft.com/office/powerpoint/2010/main" val="1008560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4509" y="469071"/>
            <a:ext cx="9396441" cy="5945584"/>
          </a:xfrm>
          <a:prstGeom prst="rect">
            <a:avLst/>
          </a:prstGeom>
        </p:spPr>
      </p:pic>
    </p:spTree>
    <p:extLst>
      <p:ext uri="{BB962C8B-B14F-4D97-AF65-F5344CB8AC3E}">
        <p14:creationId xmlns:p14="http://schemas.microsoft.com/office/powerpoint/2010/main" val="1943720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0655" y="491509"/>
            <a:ext cx="8728363" cy="6149005"/>
          </a:xfrm>
          <a:prstGeom prst="rect">
            <a:avLst/>
          </a:prstGeom>
        </p:spPr>
      </p:pic>
    </p:spTree>
    <p:extLst>
      <p:ext uri="{BB962C8B-B14F-4D97-AF65-F5344CB8AC3E}">
        <p14:creationId xmlns:p14="http://schemas.microsoft.com/office/powerpoint/2010/main" val="522959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4621" y="195472"/>
            <a:ext cx="9696506" cy="6401776"/>
          </a:xfrm>
          <a:prstGeom prst="rect">
            <a:avLst/>
          </a:prstGeom>
        </p:spPr>
      </p:pic>
    </p:spTree>
    <p:extLst>
      <p:ext uri="{BB962C8B-B14F-4D97-AF65-F5344CB8AC3E}">
        <p14:creationId xmlns:p14="http://schemas.microsoft.com/office/powerpoint/2010/main" val="1161064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9818" y="0"/>
            <a:ext cx="9795164" cy="6599178"/>
          </a:xfrm>
          <a:prstGeom prst="rect">
            <a:avLst/>
          </a:prstGeom>
        </p:spPr>
      </p:pic>
    </p:spTree>
    <p:extLst>
      <p:ext uri="{BB962C8B-B14F-4D97-AF65-F5344CB8AC3E}">
        <p14:creationId xmlns:p14="http://schemas.microsoft.com/office/powerpoint/2010/main" val="4102023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4544" y="529971"/>
            <a:ext cx="9281055" cy="5967521"/>
          </a:xfrm>
          <a:prstGeom prst="rect">
            <a:avLst/>
          </a:prstGeom>
        </p:spPr>
      </p:pic>
    </p:spTree>
    <p:extLst>
      <p:ext uri="{BB962C8B-B14F-4D97-AF65-F5344CB8AC3E}">
        <p14:creationId xmlns:p14="http://schemas.microsoft.com/office/powerpoint/2010/main" val="166170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1976" y="473700"/>
            <a:ext cx="10248642" cy="6713277"/>
          </a:xfrm>
          <a:prstGeom prst="rect">
            <a:avLst/>
          </a:prstGeom>
        </p:spPr>
      </p:pic>
    </p:spTree>
    <p:extLst>
      <p:ext uri="{BB962C8B-B14F-4D97-AF65-F5344CB8AC3E}">
        <p14:creationId xmlns:p14="http://schemas.microsoft.com/office/powerpoint/2010/main" val="54841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28960" y="374546"/>
            <a:ext cx="9555914" cy="6261781"/>
          </a:xfrm>
          <a:prstGeom prst="rect">
            <a:avLst/>
          </a:prstGeom>
        </p:spPr>
      </p:pic>
    </p:spTree>
    <p:extLst>
      <p:ext uri="{BB962C8B-B14F-4D97-AF65-F5344CB8AC3E}">
        <p14:creationId xmlns:p14="http://schemas.microsoft.com/office/powerpoint/2010/main" val="19903108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2625" y="465765"/>
            <a:ext cx="9944865" cy="6148571"/>
          </a:xfrm>
          <a:prstGeom prst="rect">
            <a:avLst/>
          </a:prstGeom>
        </p:spPr>
      </p:pic>
    </p:spTree>
    <p:extLst>
      <p:ext uri="{BB962C8B-B14F-4D97-AF65-F5344CB8AC3E}">
        <p14:creationId xmlns:p14="http://schemas.microsoft.com/office/powerpoint/2010/main" val="407497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r>
            <a:br>
              <a:rPr lang="en-IN" dirty="0"/>
            </a:br>
            <a:r>
              <a:rPr lang="en-IN" b="1" dirty="0"/>
              <a:t>What is Software Architecture? </a:t>
            </a:r>
            <a:endParaRPr lang="en-IN" dirty="0"/>
          </a:p>
        </p:txBody>
      </p:sp>
      <p:sp>
        <p:nvSpPr>
          <p:cNvPr id="3" name="Content Placeholder 2"/>
          <p:cNvSpPr>
            <a:spLocks noGrp="1"/>
          </p:cNvSpPr>
          <p:nvPr>
            <p:ph idx="1"/>
          </p:nvPr>
        </p:nvSpPr>
        <p:spPr>
          <a:xfrm>
            <a:off x="1024128" y="2286000"/>
            <a:ext cx="10364308" cy="4023360"/>
          </a:xfrm>
        </p:spPr>
        <p:txBody>
          <a:bodyPr/>
          <a:lstStyle/>
          <a:p>
            <a:endParaRPr lang="en-IN" dirty="0"/>
          </a:p>
          <a:p>
            <a:r>
              <a:rPr lang="en-IN" dirty="0" smtClean="0"/>
              <a:t>“fundamental </a:t>
            </a:r>
            <a:r>
              <a:rPr lang="en-IN" b="1" dirty="0"/>
              <a:t>concepts </a:t>
            </a:r>
            <a:r>
              <a:rPr lang="en-IN" dirty="0"/>
              <a:t>or </a:t>
            </a:r>
            <a:r>
              <a:rPr lang="en-IN" b="1" dirty="0"/>
              <a:t>properties </a:t>
            </a:r>
            <a:r>
              <a:rPr lang="en-IN" dirty="0"/>
              <a:t>of a system in its </a:t>
            </a:r>
            <a:r>
              <a:rPr lang="en-IN" b="1" dirty="0"/>
              <a:t>environment </a:t>
            </a:r>
            <a:r>
              <a:rPr lang="en-IN" dirty="0"/>
              <a:t>embodied in its </a:t>
            </a:r>
            <a:r>
              <a:rPr lang="en-IN" b="1" dirty="0"/>
              <a:t>elements</a:t>
            </a:r>
            <a:r>
              <a:rPr lang="en-IN" dirty="0"/>
              <a:t>, </a:t>
            </a:r>
            <a:r>
              <a:rPr lang="en-IN" b="1" dirty="0"/>
              <a:t>relationships</a:t>
            </a:r>
            <a:r>
              <a:rPr lang="en-IN" dirty="0"/>
              <a:t>, and in the </a:t>
            </a:r>
            <a:r>
              <a:rPr lang="en-IN" b="1" dirty="0"/>
              <a:t>principles </a:t>
            </a:r>
            <a:r>
              <a:rPr lang="en-IN" dirty="0"/>
              <a:t>of its </a:t>
            </a:r>
            <a:r>
              <a:rPr lang="en-IN" b="1" dirty="0"/>
              <a:t>design </a:t>
            </a:r>
            <a:r>
              <a:rPr lang="en-IN" dirty="0"/>
              <a:t>and </a:t>
            </a:r>
            <a:r>
              <a:rPr lang="en-IN" b="1" dirty="0"/>
              <a:t>evolution</a:t>
            </a:r>
            <a:r>
              <a:rPr lang="en-IN" dirty="0"/>
              <a:t>.” </a:t>
            </a:r>
          </a:p>
          <a:p>
            <a:endParaRPr lang="en-IN" dirty="0"/>
          </a:p>
          <a:p>
            <a:endParaRPr lang="en-IN" dirty="0"/>
          </a:p>
          <a:p>
            <a:pPr algn="r"/>
            <a:r>
              <a:rPr lang="en-IN" dirty="0"/>
              <a:t>ISO/IEC/IEEE 42010 </a:t>
            </a:r>
          </a:p>
          <a:p>
            <a:pPr algn="r"/>
            <a:r>
              <a:rPr lang="en-IN" dirty="0"/>
              <a:t>http://www.iso-architecture.org/ieee-1471/defining-architecture.html </a:t>
            </a:r>
          </a:p>
        </p:txBody>
      </p:sp>
      <p:pic>
        <p:nvPicPr>
          <p:cNvPr id="4" name="Picture 2" descr="Image result for Softwar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492" y="3895148"/>
            <a:ext cx="20859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689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7799" y="467079"/>
            <a:ext cx="8350383" cy="6099975"/>
          </a:xfrm>
          <a:prstGeom prst="rect">
            <a:avLst/>
          </a:prstGeom>
        </p:spPr>
      </p:pic>
    </p:spTree>
    <p:extLst>
      <p:ext uri="{BB962C8B-B14F-4D97-AF65-F5344CB8AC3E}">
        <p14:creationId xmlns:p14="http://schemas.microsoft.com/office/powerpoint/2010/main" val="2141991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7240" y="343658"/>
            <a:ext cx="9349306" cy="6298732"/>
          </a:xfrm>
          <a:prstGeom prst="rect">
            <a:avLst/>
          </a:prstGeom>
        </p:spPr>
      </p:pic>
    </p:spTree>
    <p:extLst>
      <p:ext uri="{BB962C8B-B14F-4D97-AF65-F5344CB8AC3E}">
        <p14:creationId xmlns:p14="http://schemas.microsoft.com/office/powerpoint/2010/main" val="3124535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9029" y="430456"/>
            <a:ext cx="6491175" cy="4722469"/>
          </a:xfrm>
          <a:prstGeom prst="rect">
            <a:avLst/>
          </a:prstGeom>
        </p:spPr>
      </p:pic>
    </p:spTree>
    <p:extLst>
      <p:ext uri="{BB962C8B-B14F-4D97-AF65-F5344CB8AC3E}">
        <p14:creationId xmlns:p14="http://schemas.microsoft.com/office/powerpoint/2010/main" val="3187173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562" y="395665"/>
            <a:ext cx="8897476" cy="6185244"/>
          </a:xfrm>
          <a:prstGeom prst="rect">
            <a:avLst/>
          </a:prstGeom>
        </p:spPr>
      </p:pic>
    </p:spTree>
    <p:extLst>
      <p:ext uri="{BB962C8B-B14F-4D97-AF65-F5344CB8AC3E}">
        <p14:creationId xmlns:p14="http://schemas.microsoft.com/office/powerpoint/2010/main" val="3664597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2617" y="401895"/>
            <a:ext cx="8997456" cy="6190881"/>
          </a:xfrm>
          <a:prstGeom prst="rect">
            <a:avLst/>
          </a:prstGeom>
        </p:spPr>
      </p:pic>
    </p:spTree>
    <p:extLst>
      <p:ext uri="{BB962C8B-B14F-4D97-AF65-F5344CB8AC3E}">
        <p14:creationId xmlns:p14="http://schemas.microsoft.com/office/powerpoint/2010/main" val="2656822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1786" y="606327"/>
            <a:ext cx="8539232" cy="5928858"/>
          </a:xfrm>
          <a:prstGeom prst="rect">
            <a:avLst/>
          </a:prstGeom>
        </p:spPr>
      </p:pic>
    </p:spTree>
    <p:extLst>
      <p:ext uri="{BB962C8B-B14F-4D97-AF65-F5344CB8AC3E}">
        <p14:creationId xmlns:p14="http://schemas.microsoft.com/office/powerpoint/2010/main" val="2132195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1693" y="450798"/>
            <a:ext cx="9116519" cy="6060837"/>
          </a:xfrm>
          <a:prstGeom prst="rect">
            <a:avLst/>
          </a:prstGeom>
        </p:spPr>
      </p:pic>
    </p:spTree>
    <p:extLst>
      <p:ext uri="{BB962C8B-B14F-4D97-AF65-F5344CB8AC3E}">
        <p14:creationId xmlns:p14="http://schemas.microsoft.com/office/powerpoint/2010/main" val="10241079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7239" y="499136"/>
            <a:ext cx="8934505" cy="5750918"/>
          </a:xfrm>
          <a:prstGeom prst="rect">
            <a:avLst/>
          </a:prstGeom>
        </p:spPr>
      </p:pic>
    </p:spTree>
    <p:extLst>
      <p:ext uri="{BB962C8B-B14F-4D97-AF65-F5344CB8AC3E}">
        <p14:creationId xmlns:p14="http://schemas.microsoft.com/office/powerpoint/2010/main" val="826830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1430" y="360217"/>
            <a:ext cx="8413333" cy="6302407"/>
          </a:xfrm>
          <a:prstGeom prst="rect">
            <a:avLst/>
          </a:prstGeom>
        </p:spPr>
      </p:pic>
    </p:spTree>
    <p:extLst>
      <p:ext uri="{BB962C8B-B14F-4D97-AF65-F5344CB8AC3E}">
        <p14:creationId xmlns:p14="http://schemas.microsoft.com/office/powerpoint/2010/main" val="394816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3491" y="805485"/>
            <a:ext cx="7739760" cy="5618104"/>
          </a:xfrm>
          <a:prstGeom prst="rect">
            <a:avLst/>
          </a:prstGeom>
        </p:spPr>
      </p:pic>
    </p:spTree>
    <p:extLst>
      <p:ext uri="{BB962C8B-B14F-4D97-AF65-F5344CB8AC3E}">
        <p14:creationId xmlns:p14="http://schemas.microsoft.com/office/powerpoint/2010/main" val="3146851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444625" y="526474"/>
            <a:ext cx="8686800" cy="117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4400" b="1" dirty="0">
                <a:solidFill>
                  <a:schemeClr val="tx2"/>
                </a:solidFill>
              </a:rPr>
              <a:t>What is Software Architecture?</a:t>
            </a:r>
            <a:br>
              <a:rPr lang="en-US" altLang="en-US" sz="4400" b="1" dirty="0">
                <a:solidFill>
                  <a:schemeClr val="tx2"/>
                </a:solidFill>
              </a:rPr>
            </a:br>
            <a:endParaRPr lang="en-US" altLang="en-US" sz="4400" b="1" dirty="0">
              <a:solidFill>
                <a:schemeClr val="tx2"/>
              </a:solidFill>
            </a:endParaRPr>
          </a:p>
        </p:txBody>
      </p:sp>
      <p:sp>
        <p:nvSpPr>
          <p:cNvPr id="8195" name="Rectangle 3"/>
          <p:cNvSpPr>
            <a:spLocks noChangeArrowheads="1"/>
          </p:cNvSpPr>
          <p:nvPr/>
        </p:nvSpPr>
        <p:spPr bwMode="auto">
          <a:xfrm>
            <a:off x="1444626" y="2112963"/>
            <a:ext cx="10366374"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3600" b="1" dirty="0"/>
              <a:t>A simplified Definition</a:t>
            </a:r>
            <a:endParaRPr lang="en-US" altLang="en-US" dirty="0"/>
          </a:p>
          <a:p>
            <a:pPr lvl="1">
              <a:buFontTx/>
              <a:buNone/>
            </a:pPr>
            <a:r>
              <a:rPr lang="en-US" altLang="en-US" dirty="0"/>
              <a:t>	</a:t>
            </a:r>
            <a:r>
              <a:rPr lang="en-US" altLang="en-US" sz="3600" dirty="0"/>
              <a:t>A </a:t>
            </a:r>
            <a:r>
              <a:rPr lang="en-US" altLang="en-US" sz="3600" b="1" dirty="0"/>
              <a:t>software architecture</a:t>
            </a:r>
            <a:r>
              <a:rPr lang="en-US" altLang="en-US" sz="3600" dirty="0"/>
              <a:t> is defined by a configuration of architectural elements--</a:t>
            </a:r>
            <a:r>
              <a:rPr lang="en-US" altLang="en-US" sz="3600" b="1" dirty="0"/>
              <a:t>components</a:t>
            </a:r>
            <a:r>
              <a:rPr lang="en-US" altLang="en-US" sz="3600" dirty="0"/>
              <a:t>, </a:t>
            </a:r>
            <a:r>
              <a:rPr lang="en-US" altLang="en-US" sz="3600" b="1" dirty="0"/>
              <a:t>connectors</a:t>
            </a:r>
            <a:r>
              <a:rPr lang="en-US" altLang="en-US" sz="3600" dirty="0"/>
              <a:t>, and </a:t>
            </a:r>
            <a:r>
              <a:rPr lang="en-US" altLang="en-US" sz="3600" b="1" dirty="0"/>
              <a:t>data</a:t>
            </a:r>
            <a:r>
              <a:rPr lang="en-US" altLang="en-US" sz="3600" dirty="0"/>
              <a:t>--constrained in their relationships in order to achieve a desired set of architectural properties</a:t>
            </a:r>
            <a:r>
              <a:rPr lang="en-US" altLang="en-US" dirty="0"/>
              <a:t>. </a:t>
            </a:r>
          </a:p>
        </p:txBody>
      </p:sp>
      <p:sp>
        <p:nvSpPr>
          <p:cNvPr id="8196" name="Slide Number Placeholder 1"/>
          <p:cNvSpPr>
            <a:spLocks noGrp="1"/>
          </p:cNvSpPr>
          <p:nvPr>
            <p:ph type="sldNum" sz="quarter" idx="12"/>
          </p:nvPr>
        </p:nvSpPr>
        <p:spPr>
          <a:noFill/>
        </p:spPr>
        <p:txBody>
          <a:bodyPr/>
          <a:lstStyle>
            <a:lvl1pPr>
              <a:defRPr sz="4400">
                <a:solidFill>
                  <a:schemeClr val="hlink"/>
                </a:solidFill>
                <a:latin typeface="Times New Roman" panose="02020603050405020304" pitchFamily="18" charset="0"/>
              </a:defRPr>
            </a:lvl1pPr>
            <a:lvl2pPr marL="742950" indent="-285750">
              <a:defRPr sz="4400">
                <a:solidFill>
                  <a:schemeClr val="hlink"/>
                </a:solidFill>
                <a:latin typeface="Times New Roman" panose="02020603050405020304" pitchFamily="18" charset="0"/>
              </a:defRPr>
            </a:lvl2pPr>
            <a:lvl3pPr marL="1143000" indent="-228600">
              <a:defRPr sz="4400">
                <a:solidFill>
                  <a:schemeClr val="hlink"/>
                </a:solidFill>
                <a:latin typeface="Times New Roman" panose="02020603050405020304" pitchFamily="18" charset="0"/>
              </a:defRPr>
            </a:lvl3pPr>
            <a:lvl4pPr marL="1600200" indent="-228600">
              <a:defRPr sz="4400">
                <a:solidFill>
                  <a:schemeClr val="hlink"/>
                </a:solidFill>
                <a:latin typeface="Times New Roman" panose="02020603050405020304" pitchFamily="18" charset="0"/>
              </a:defRPr>
            </a:lvl4pPr>
            <a:lvl5pPr marL="2057400" indent="-228600">
              <a:defRPr sz="4400">
                <a:solidFill>
                  <a:schemeClr val="hlink"/>
                </a:solidFill>
                <a:latin typeface="Times New Roman" panose="02020603050405020304" pitchFamily="18" charset="0"/>
              </a:defRPr>
            </a:lvl5pPr>
            <a:lvl6pPr marL="2514600" indent="-228600" eaLnBrk="0" fontAlgn="base" hangingPunct="0">
              <a:spcBef>
                <a:spcPct val="0"/>
              </a:spcBef>
              <a:spcAft>
                <a:spcPct val="0"/>
              </a:spcAft>
              <a:defRPr sz="4400">
                <a:solidFill>
                  <a:schemeClr val="hlink"/>
                </a:solidFill>
                <a:latin typeface="Times New Roman" panose="02020603050405020304" pitchFamily="18" charset="0"/>
              </a:defRPr>
            </a:lvl6pPr>
            <a:lvl7pPr marL="2971800" indent="-228600" eaLnBrk="0" fontAlgn="base" hangingPunct="0">
              <a:spcBef>
                <a:spcPct val="0"/>
              </a:spcBef>
              <a:spcAft>
                <a:spcPct val="0"/>
              </a:spcAft>
              <a:defRPr sz="4400">
                <a:solidFill>
                  <a:schemeClr val="hlink"/>
                </a:solidFill>
                <a:latin typeface="Times New Roman" panose="02020603050405020304" pitchFamily="18" charset="0"/>
              </a:defRPr>
            </a:lvl7pPr>
            <a:lvl8pPr marL="3429000" indent="-228600" eaLnBrk="0" fontAlgn="base" hangingPunct="0">
              <a:spcBef>
                <a:spcPct val="0"/>
              </a:spcBef>
              <a:spcAft>
                <a:spcPct val="0"/>
              </a:spcAft>
              <a:defRPr sz="4400">
                <a:solidFill>
                  <a:schemeClr val="hlink"/>
                </a:solidFill>
                <a:latin typeface="Times New Roman" panose="02020603050405020304" pitchFamily="18" charset="0"/>
              </a:defRPr>
            </a:lvl8pPr>
            <a:lvl9pPr marL="3886200" indent="-228600" eaLnBrk="0" fontAlgn="base" hangingPunct="0">
              <a:spcBef>
                <a:spcPct val="0"/>
              </a:spcBef>
              <a:spcAft>
                <a:spcPct val="0"/>
              </a:spcAft>
              <a:defRPr sz="4400">
                <a:solidFill>
                  <a:schemeClr val="hlink"/>
                </a:solidFill>
                <a:latin typeface="Times New Roman" panose="02020603050405020304" pitchFamily="18" charset="0"/>
              </a:defRPr>
            </a:lvl9pPr>
          </a:lstStyle>
          <a:p>
            <a:fld id="{AA103CDE-2545-4052-B911-792DD1EE2C65}" type="slidenum">
              <a:rPr lang="en-US" altLang="en-US" sz="1400">
                <a:solidFill>
                  <a:schemeClr val="tx1"/>
                </a:solidFill>
              </a:rPr>
              <a:pPr/>
              <a:t>7</a:t>
            </a:fld>
            <a:endParaRPr lang="en-US" altLang="en-US" sz="1400">
              <a:solidFill>
                <a:schemeClr val="tx1"/>
              </a:solidFill>
            </a:endParaRPr>
          </a:p>
        </p:txBody>
      </p:sp>
    </p:spTree>
    <p:extLst>
      <p:ext uri="{BB962C8B-B14F-4D97-AF65-F5344CB8AC3E}">
        <p14:creationId xmlns:p14="http://schemas.microsoft.com/office/powerpoint/2010/main" val="956265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567" y="753610"/>
            <a:ext cx="8640306" cy="5748124"/>
          </a:xfrm>
          <a:prstGeom prst="rect">
            <a:avLst/>
          </a:prstGeom>
        </p:spPr>
      </p:pic>
    </p:spTree>
    <p:extLst>
      <p:ext uri="{BB962C8B-B14F-4D97-AF65-F5344CB8AC3E}">
        <p14:creationId xmlns:p14="http://schemas.microsoft.com/office/powerpoint/2010/main" val="122912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3249" y="249211"/>
            <a:ext cx="8974023" cy="6105821"/>
          </a:xfrm>
          <a:prstGeom prst="rect">
            <a:avLst/>
          </a:prstGeom>
        </p:spPr>
      </p:pic>
    </p:spTree>
    <p:extLst>
      <p:ext uri="{BB962C8B-B14F-4D97-AF65-F5344CB8AC3E}">
        <p14:creationId xmlns:p14="http://schemas.microsoft.com/office/powerpoint/2010/main" val="2983250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7054" y="346363"/>
            <a:ext cx="8925418" cy="6111255"/>
          </a:xfrm>
          <a:prstGeom prst="rect">
            <a:avLst/>
          </a:prstGeom>
        </p:spPr>
      </p:pic>
    </p:spTree>
    <p:extLst>
      <p:ext uri="{BB962C8B-B14F-4D97-AF65-F5344CB8AC3E}">
        <p14:creationId xmlns:p14="http://schemas.microsoft.com/office/powerpoint/2010/main" val="2586646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6344" y="332507"/>
            <a:ext cx="8585910" cy="6056445"/>
          </a:xfrm>
          <a:prstGeom prst="rect">
            <a:avLst/>
          </a:prstGeom>
        </p:spPr>
      </p:pic>
    </p:spTree>
    <p:extLst>
      <p:ext uri="{BB962C8B-B14F-4D97-AF65-F5344CB8AC3E}">
        <p14:creationId xmlns:p14="http://schemas.microsoft.com/office/powerpoint/2010/main" val="3229618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4940" y="828518"/>
            <a:ext cx="8638260" cy="5110851"/>
          </a:xfrm>
          <a:prstGeom prst="rect">
            <a:avLst/>
          </a:prstGeom>
        </p:spPr>
      </p:pic>
    </p:spTree>
    <p:extLst>
      <p:ext uri="{BB962C8B-B14F-4D97-AF65-F5344CB8AC3E}">
        <p14:creationId xmlns:p14="http://schemas.microsoft.com/office/powerpoint/2010/main" val="340157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9982" y="432137"/>
            <a:ext cx="9457910" cy="6097494"/>
          </a:xfrm>
          <a:prstGeom prst="rect">
            <a:avLst/>
          </a:prstGeom>
        </p:spPr>
      </p:pic>
    </p:spTree>
    <p:extLst>
      <p:ext uri="{BB962C8B-B14F-4D97-AF65-F5344CB8AC3E}">
        <p14:creationId xmlns:p14="http://schemas.microsoft.com/office/powerpoint/2010/main" val="3012930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0081" y="147421"/>
            <a:ext cx="9882101" cy="6522891"/>
          </a:xfrm>
          <a:prstGeom prst="rect">
            <a:avLst/>
          </a:prstGeom>
        </p:spPr>
      </p:pic>
    </p:spTree>
    <p:extLst>
      <p:ext uri="{BB962C8B-B14F-4D97-AF65-F5344CB8AC3E}">
        <p14:creationId xmlns:p14="http://schemas.microsoft.com/office/powerpoint/2010/main" val="3972552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1743" y="480190"/>
            <a:ext cx="9057991" cy="5865191"/>
          </a:xfrm>
          <a:prstGeom prst="rect">
            <a:avLst/>
          </a:prstGeom>
        </p:spPr>
      </p:pic>
    </p:spTree>
    <p:extLst>
      <p:ext uri="{BB962C8B-B14F-4D97-AF65-F5344CB8AC3E}">
        <p14:creationId xmlns:p14="http://schemas.microsoft.com/office/powerpoint/2010/main" val="34800757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521" y="137237"/>
            <a:ext cx="8776806" cy="5958584"/>
          </a:xfrm>
          <a:prstGeom prst="rect">
            <a:avLst/>
          </a:prstGeom>
        </p:spPr>
      </p:pic>
    </p:spTree>
    <p:extLst>
      <p:ext uri="{BB962C8B-B14F-4D97-AF65-F5344CB8AC3E}">
        <p14:creationId xmlns:p14="http://schemas.microsoft.com/office/powerpoint/2010/main" val="634019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4722" y="496602"/>
            <a:ext cx="9164733" cy="6109503"/>
          </a:xfrm>
          <a:prstGeom prst="rect">
            <a:avLst/>
          </a:prstGeom>
        </p:spPr>
      </p:pic>
    </p:spTree>
    <p:extLst>
      <p:ext uri="{BB962C8B-B14F-4D97-AF65-F5344CB8AC3E}">
        <p14:creationId xmlns:p14="http://schemas.microsoft.com/office/powerpoint/2010/main" val="280991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1273" y="266936"/>
            <a:ext cx="9957130" cy="6369391"/>
          </a:xfrm>
          <a:prstGeom prst="rect">
            <a:avLst/>
          </a:prstGeom>
        </p:spPr>
      </p:pic>
    </p:spTree>
    <p:extLst>
      <p:ext uri="{BB962C8B-B14F-4D97-AF65-F5344CB8AC3E}">
        <p14:creationId xmlns:p14="http://schemas.microsoft.com/office/powerpoint/2010/main" val="35124391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4812" y="489260"/>
            <a:ext cx="8586097" cy="5830427"/>
          </a:xfrm>
          <a:prstGeom prst="rect">
            <a:avLst/>
          </a:prstGeom>
        </p:spPr>
      </p:pic>
    </p:spTree>
    <p:extLst>
      <p:ext uri="{BB962C8B-B14F-4D97-AF65-F5344CB8AC3E}">
        <p14:creationId xmlns:p14="http://schemas.microsoft.com/office/powerpoint/2010/main" val="239931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p:cNvSpPr>
            <a:spLocks noGrp="1" noChangeArrowheads="1"/>
          </p:cNvSpPr>
          <p:nvPr>
            <p:ph type="title"/>
          </p:nvPr>
        </p:nvSpPr>
        <p:spPr>
          <a:xfrm>
            <a:off x="1771651" y="65089"/>
            <a:ext cx="6373813" cy="1031875"/>
          </a:xfrm>
        </p:spPr>
        <p:txBody>
          <a:bodyPr>
            <a:normAutofit fontScale="90000"/>
          </a:bodyPr>
          <a:lstStyle/>
          <a:p>
            <a:r>
              <a:rPr lang="en-US" altLang="en-US"/>
              <a:t>Architectural Styles vs.</a:t>
            </a:r>
            <a:br>
              <a:rPr lang="en-US" altLang="en-US"/>
            </a:br>
            <a:r>
              <a:rPr lang="en-US" altLang="en-US"/>
              <a:t>Design Patterns</a:t>
            </a:r>
          </a:p>
        </p:txBody>
      </p:sp>
      <p:sp>
        <p:nvSpPr>
          <p:cNvPr id="116739" name="Rectangle 1027"/>
          <p:cNvSpPr>
            <a:spLocks noGrp="1" noChangeArrowheads="1"/>
          </p:cNvSpPr>
          <p:nvPr>
            <p:ph type="body" idx="1"/>
          </p:nvPr>
        </p:nvSpPr>
        <p:spPr/>
        <p:txBody>
          <a:bodyPr/>
          <a:lstStyle/>
          <a:p>
            <a:r>
              <a:rPr lang="en-US" altLang="en-US"/>
              <a:t>Many similarities between patterns and styles</a:t>
            </a:r>
          </a:p>
          <a:p>
            <a:pPr lvl="1"/>
            <a:r>
              <a:rPr lang="en-US" altLang="en-US"/>
              <a:t>Goal: packaged engineering experience</a:t>
            </a:r>
          </a:p>
          <a:p>
            <a:pPr lvl="1"/>
            <a:r>
              <a:rPr lang="en-US" altLang="en-US"/>
              <a:t>Formulation: organization and interaction among “key” components</a:t>
            </a:r>
          </a:p>
          <a:p>
            <a:r>
              <a:rPr lang="en-US" altLang="en-US"/>
              <a:t>But they have come from different communities</a:t>
            </a:r>
          </a:p>
          <a:p>
            <a:pPr lvl="1"/>
            <a:r>
              <a:rPr lang="en-US" altLang="en-US"/>
              <a:t>Many architectural styles have been well known for a long time in the software engineering community</a:t>
            </a:r>
          </a:p>
          <a:p>
            <a:pPr lvl="1"/>
            <a:r>
              <a:rPr lang="en-US" altLang="en-US"/>
              <a:t>Patterns are a relatively recent development in OO design</a:t>
            </a:r>
          </a:p>
          <a:p>
            <a:r>
              <a:rPr lang="en-US" altLang="en-US"/>
              <a:t>Differences</a:t>
            </a:r>
          </a:p>
        </p:txBody>
      </p:sp>
      <p:graphicFrame>
        <p:nvGraphicFramePr>
          <p:cNvPr id="116740" name="Object 1028"/>
          <p:cNvGraphicFramePr>
            <a:graphicFrameLocks noChangeAspect="1"/>
          </p:cNvGraphicFramePr>
          <p:nvPr/>
        </p:nvGraphicFramePr>
        <p:xfrm>
          <a:off x="3217863" y="4595813"/>
          <a:ext cx="6273800" cy="2570162"/>
        </p:xfrm>
        <a:graphic>
          <a:graphicData uri="http://schemas.openxmlformats.org/presentationml/2006/ole">
            <mc:AlternateContent xmlns:mc="http://schemas.openxmlformats.org/markup-compatibility/2006">
              <mc:Choice xmlns:v="urn:schemas-microsoft-com:vml" Requires="v">
                <p:oleObj spid="_x0000_s1063" name="Document" r:id="rId3" imgW="6276240" imgH="2573280" progId="Word.Document.8">
                  <p:embed/>
                </p:oleObj>
              </mc:Choice>
              <mc:Fallback>
                <p:oleObj name="Document" r:id="rId3" imgW="6276240" imgH="2573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863" y="4595813"/>
                        <a:ext cx="6273800" cy="2570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69190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p:cNvSpPr>
            <a:spLocks noGrp="1" noChangeArrowheads="1"/>
          </p:cNvSpPr>
          <p:nvPr>
            <p:ph type="title"/>
          </p:nvPr>
        </p:nvSpPr>
        <p:spPr>
          <a:xfrm>
            <a:off x="1771651" y="65089"/>
            <a:ext cx="6373813" cy="1031875"/>
          </a:xfrm>
        </p:spPr>
        <p:txBody>
          <a:bodyPr>
            <a:normAutofit fontScale="90000"/>
          </a:bodyPr>
          <a:lstStyle/>
          <a:p>
            <a:r>
              <a:rPr lang="en-US" altLang="en-US"/>
              <a:t>Characterizing Architectural Styles</a:t>
            </a:r>
          </a:p>
        </p:txBody>
      </p:sp>
      <p:sp>
        <p:nvSpPr>
          <p:cNvPr id="61443" name="Rectangle 1027"/>
          <p:cNvSpPr>
            <a:spLocks noGrp="1" noChangeArrowheads="1"/>
          </p:cNvSpPr>
          <p:nvPr>
            <p:ph type="body" idx="1"/>
          </p:nvPr>
        </p:nvSpPr>
        <p:spPr/>
        <p:txBody>
          <a:bodyPr/>
          <a:lstStyle/>
          <a:p>
            <a:r>
              <a:rPr lang="en-US" altLang="en-US"/>
              <a:t>Component and Connector characteristics</a:t>
            </a:r>
          </a:p>
          <a:p>
            <a:r>
              <a:rPr lang="en-US" altLang="en-US"/>
              <a:t>Allowed configurations</a:t>
            </a:r>
          </a:p>
          <a:p>
            <a:r>
              <a:rPr lang="en-US" altLang="en-US"/>
              <a:t>Underlying computational model</a:t>
            </a:r>
          </a:p>
          <a:p>
            <a:r>
              <a:rPr lang="en-US" altLang="en-US"/>
              <a:t>Stylistic invariants</a:t>
            </a:r>
          </a:p>
          <a:p>
            <a:r>
              <a:rPr lang="en-US" altLang="en-US"/>
              <a:t>Common examples of its use</a:t>
            </a:r>
          </a:p>
          <a:p>
            <a:r>
              <a:rPr lang="en-US" altLang="en-US"/>
              <a:t>Advantages and disadvantages</a:t>
            </a:r>
          </a:p>
          <a:p>
            <a:r>
              <a:rPr lang="en-US" altLang="en-US"/>
              <a:t>Common specializations</a:t>
            </a:r>
          </a:p>
        </p:txBody>
      </p:sp>
    </p:spTree>
    <p:extLst>
      <p:ext uri="{BB962C8B-B14F-4D97-AF65-F5344CB8AC3E}">
        <p14:creationId xmlns:p14="http://schemas.microsoft.com/office/powerpoint/2010/main" val="2851716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6"/>
          <p:cNvSpPr>
            <a:spLocks noGrp="1" noChangeArrowheads="1"/>
          </p:cNvSpPr>
          <p:nvPr>
            <p:ph type="body" idx="1"/>
          </p:nvPr>
        </p:nvSpPr>
        <p:spPr>
          <a:xfrm>
            <a:off x="1771651" y="1981201"/>
            <a:ext cx="8467725" cy="4270375"/>
          </a:xfrm>
        </p:spPr>
        <p:txBody>
          <a:bodyPr/>
          <a:lstStyle/>
          <a:p>
            <a:pPr>
              <a:lnSpc>
                <a:spcPct val="70000"/>
              </a:lnSpc>
            </a:pPr>
            <a:r>
              <a:rPr lang="en-US" altLang="en-US"/>
              <a:t>Components</a:t>
            </a:r>
          </a:p>
          <a:p>
            <a:pPr lvl="1">
              <a:lnSpc>
                <a:spcPct val="70000"/>
              </a:lnSpc>
            </a:pPr>
            <a:r>
              <a:rPr lang="en-US" altLang="en-US"/>
              <a:t>Individual programs transforming input data to output data</a:t>
            </a:r>
          </a:p>
          <a:p>
            <a:pPr>
              <a:lnSpc>
                <a:spcPct val="70000"/>
              </a:lnSpc>
            </a:pPr>
            <a:r>
              <a:rPr lang="en-US" altLang="en-US"/>
              <a:t>Connectors</a:t>
            </a:r>
          </a:p>
          <a:p>
            <a:pPr lvl="1">
              <a:lnSpc>
                <a:spcPct val="70000"/>
              </a:lnSpc>
            </a:pPr>
            <a:r>
              <a:rPr lang="en-US" altLang="en-US"/>
              <a:t>Unidirectional or bidirectional data streams</a:t>
            </a:r>
          </a:p>
          <a:p>
            <a:pPr>
              <a:lnSpc>
                <a:spcPct val="70000"/>
              </a:lnSpc>
            </a:pPr>
            <a:r>
              <a:rPr lang="en-US" altLang="en-US"/>
              <a:t>Configurations</a:t>
            </a:r>
          </a:p>
          <a:p>
            <a:pPr lvl="1">
              <a:lnSpc>
                <a:spcPct val="70000"/>
              </a:lnSpc>
            </a:pPr>
            <a:r>
              <a:rPr lang="en-US" altLang="en-US"/>
              <a:t>Parallel linear composition of program invocations</a:t>
            </a:r>
          </a:p>
          <a:p>
            <a:pPr>
              <a:lnSpc>
                <a:spcPct val="70000"/>
              </a:lnSpc>
            </a:pPr>
            <a:r>
              <a:rPr lang="en-US" altLang="en-US"/>
              <a:t>Underlying computational model</a:t>
            </a:r>
          </a:p>
          <a:p>
            <a:pPr lvl="1">
              <a:lnSpc>
                <a:spcPct val="70000"/>
              </a:lnSpc>
            </a:pPr>
            <a:r>
              <a:rPr lang="en-US" altLang="en-US"/>
              <a:t>Sequential data flow and transformation</a:t>
            </a:r>
          </a:p>
          <a:p>
            <a:pPr>
              <a:lnSpc>
                <a:spcPct val="70000"/>
              </a:lnSpc>
            </a:pPr>
            <a:r>
              <a:rPr lang="en-US" altLang="en-US"/>
              <a:t>Stylistic invariants</a:t>
            </a:r>
          </a:p>
          <a:p>
            <a:pPr lvl="1">
              <a:lnSpc>
                <a:spcPct val="70000"/>
              </a:lnSpc>
            </a:pPr>
            <a:r>
              <a:rPr lang="en-US" altLang="en-US"/>
              <a:t>Every component has one input predecessor and one output successor</a:t>
            </a:r>
          </a:p>
          <a:p>
            <a:pPr>
              <a:lnSpc>
                <a:spcPct val="70000"/>
              </a:lnSpc>
            </a:pPr>
            <a:r>
              <a:rPr lang="en-US" altLang="en-US"/>
              <a:t>Common specializations</a:t>
            </a:r>
          </a:p>
          <a:p>
            <a:pPr lvl="1">
              <a:lnSpc>
                <a:spcPct val="70000"/>
              </a:lnSpc>
            </a:pPr>
            <a:r>
              <a:rPr lang="en-US" altLang="en-US" b="1"/>
              <a:t>Pipelines:  </a:t>
            </a:r>
            <a:r>
              <a:rPr lang="en-US" altLang="en-US" i="1"/>
              <a:t>single</a:t>
            </a:r>
            <a:r>
              <a:rPr lang="en-US" altLang="en-US"/>
              <a:t> linear composition of pipes and filters</a:t>
            </a:r>
          </a:p>
          <a:p>
            <a:pPr lvl="1">
              <a:lnSpc>
                <a:spcPct val="70000"/>
              </a:lnSpc>
            </a:pPr>
            <a:r>
              <a:rPr lang="en-US" altLang="en-US"/>
              <a:t>Bounded pipes, typed pipes</a:t>
            </a:r>
          </a:p>
        </p:txBody>
      </p:sp>
      <p:sp>
        <p:nvSpPr>
          <p:cNvPr id="58372" name="Text Box 4"/>
          <p:cNvSpPr txBox="1">
            <a:spLocks noChangeArrowheads="1"/>
          </p:cNvSpPr>
          <p:nvPr/>
        </p:nvSpPr>
        <p:spPr bwMode="auto">
          <a:xfrm>
            <a:off x="2514600" y="1371600"/>
            <a:ext cx="7086600" cy="369332"/>
          </a:xfrm>
          <a:prstGeom prst="rect">
            <a:avLst/>
          </a:prstGeom>
          <a:solidFill>
            <a:schemeClr val="tx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i="1">
                <a:solidFill>
                  <a:schemeClr val="bg1"/>
                </a:solidFill>
                <a:latin typeface="Tahoma" panose="020B0604030504040204" pitchFamily="34" charset="0"/>
              </a:rPr>
              <a:t>The primary architectural style supported by UNIX</a:t>
            </a:r>
          </a:p>
        </p:txBody>
      </p:sp>
      <p:sp>
        <p:nvSpPr>
          <p:cNvPr id="58373" name="Rectangle 5"/>
          <p:cNvSpPr>
            <a:spLocks noGrp="1" noChangeArrowheads="1"/>
          </p:cNvSpPr>
          <p:nvPr>
            <p:ph type="title"/>
          </p:nvPr>
        </p:nvSpPr>
        <p:spPr>
          <a:xfrm>
            <a:off x="1771651" y="557213"/>
            <a:ext cx="6373813" cy="539750"/>
          </a:xfrm>
        </p:spPr>
        <p:txBody>
          <a:bodyPr>
            <a:normAutofit fontScale="90000"/>
          </a:bodyPr>
          <a:lstStyle/>
          <a:p>
            <a:r>
              <a:rPr lang="en-US" altLang="en-US"/>
              <a:t>The Pipe-and-Filter Style</a:t>
            </a:r>
          </a:p>
        </p:txBody>
      </p:sp>
    </p:spTree>
    <p:extLst>
      <p:ext uri="{BB962C8B-B14F-4D97-AF65-F5344CB8AC3E}">
        <p14:creationId xmlns:p14="http://schemas.microsoft.com/office/powerpoint/2010/main" val="7817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771651" y="65089"/>
            <a:ext cx="6373813" cy="1031875"/>
          </a:xfrm>
        </p:spPr>
        <p:txBody>
          <a:bodyPr>
            <a:normAutofit fontScale="90000"/>
          </a:bodyPr>
          <a:lstStyle/>
          <a:p>
            <a:r>
              <a:rPr lang="en-US" altLang="en-US"/>
              <a:t>Pipe-and-Filter Example:</a:t>
            </a:r>
            <a:br>
              <a:rPr lang="en-US" altLang="en-US"/>
            </a:br>
            <a:r>
              <a:rPr lang="en-US" altLang="en-US"/>
              <a:t>UNIX Text Processing</a:t>
            </a:r>
          </a:p>
        </p:txBody>
      </p:sp>
      <p:sp>
        <p:nvSpPr>
          <p:cNvPr id="59395" name="Text Box 3"/>
          <p:cNvSpPr txBox="1">
            <a:spLocks noChangeArrowheads="1"/>
          </p:cNvSpPr>
          <p:nvPr/>
        </p:nvSpPr>
        <p:spPr bwMode="auto">
          <a:xfrm>
            <a:off x="2336800" y="3309938"/>
            <a:ext cx="7467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latin typeface="Courier New" panose="02070309020205020404" pitchFamily="49" charset="0"/>
              </a:rPr>
              <a:t>% pic mydoc.t | eqn | tbl | troff | lpr</a:t>
            </a:r>
          </a:p>
        </p:txBody>
      </p:sp>
      <p:grpSp>
        <p:nvGrpSpPr>
          <p:cNvPr id="59412" name="Group 20"/>
          <p:cNvGrpSpPr>
            <a:grpSpLocks/>
          </p:cNvGrpSpPr>
          <p:nvPr/>
        </p:nvGrpSpPr>
        <p:grpSpPr bwMode="auto">
          <a:xfrm>
            <a:off x="1828800" y="2152650"/>
            <a:ext cx="8483600" cy="381000"/>
            <a:chOff x="192" y="1776"/>
            <a:chExt cx="5344" cy="240"/>
          </a:xfrm>
        </p:grpSpPr>
        <p:sp>
          <p:nvSpPr>
            <p:cNvPr id="59397" name="Oval 5"/>
            <p:cNvSpPr>
              <a:spLocks noChangeArrowheads="1"/>
            </p:cNvSpPr>
            <p:nvPr/>
          </p:nvSpPr>
          <p:spPr bwMode="auto">
            <a:xfrm>
              <a:off x="192" y="1776"/>
              <a:ext cx="544" cy="24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1"/>
                  </a:solidFill>
                  <a:latin typeface="Tahoma" panose="020B0604030504040204" pitchFamily="34" charset="0"/>
                </a:rPr>
                <a:t>pic</a:t>
              </a:r>
            </a:p>
          </p:txBody>
        </p:sp>
        <p:sp>
          <p:nvSpPr>
            <p:cNvPr id="59398" name="Oval 6"/>
            <p:cNvSpPr>
              <a:spLocks noChangeArrowheads="1"/>
            </p:cNvSpPr>
            <p:nvPr/>
          </p:nvSpPr>
          <p:spPr bwMode="auto">
            <a:xfrm>
              <a:off x="1392" y="1776"/>
              <a:ext cx="544" cy="24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1"/>
                  </a:solidFill>
                  <a:latin typeface="Tahoma" panose="020B0604030504040204" pitchFamily="34" charset="0"/>
                </a:rPr>
                <a:t>eqn</a:t>
              </a:r>
            </a:p>
          </p:txBody>
        </p:sp>
        <p:sp>
          <p:nvSpPr>
            <p:cNvPr id="59399" name="Oval 7"/>
            <p:cNvSpPr>
              <a:spLocks noChangeArrowheads="1"/>
            </p:cNvSpPr>
            <p:nvPr/>
          </p:nvSpPr>
          <p:spPr bwMode="auto">
            <a:xfrm>
              <a:off x="2592" y="1776"/>
              <a:ext cx="544" cy="24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1"/>
                  </a:solidFill>
                  <a:latin typeface="Tahoma" panose="020B0604030504040204" pitchFamily="34" charset="0"/>
                </a:rPr>
                <a:t>tbl</a:t>
              </a:r>
            </a:p>
          </p:txBody>
        </p:sp>
        <p:sp>
          <p:nvSpPr>
            <p:cNvPr id="59400" name="Oval 8"/>
            <p:cNvSpPr>
              <a:spLocks noChangeArrowheads="1"/>
            </p:cNvSpPr>
            <p:nvPr/>
          </p:nvSpPr>
          <p:spPr bwMode="auto">
            <a:xfrm>
              <a:off x="3792" y="1776"/>
              <a:ext cx="544" cy="24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1"/>
                  </a:solidFill>
                  <a:latin typeface="Tahoma" panose="020B0604030504040204" pitchFamily="34" charset="0"/>
                </a:rPr>
                <a:t>troff</a:t>
              </a:r>
            </a:p>
          </p:txBody>
        </p:sp>
        <p:sp>
          <p:nvSpPr>
            <p:cNvPr id="59401" name="Oval 9"/>
            <p:cNvSpPr>
              <a:spLocks noChangeArrowheads="1"/>
            </p:cNvSpPr>
            <p:nvPr/>
          </p:nvSpPr>
          <p:spPr bwMode="auto">
            <a:xfrm>
              <a:off x="4992" y="1776"/>
              <a:ext cx="544" cy="24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chemeClr val="bg1"/>
                  </a:solidFill>
                  <a:latin typeface="Tahoma" panose="020B0604030504040204" pitchFamily="34" charset="0"/>
                </a:rPr>
                <a:t>lpr</a:t>
              </a:r>
            </a:p>
          </p:txBody>
        </p:sp>
        <p:sp>
          <p:nvSpPr>
            <p:cNvPr id="59402" name="AutoShape 10"/>
            <p:cNvSpPr>
              <a:spLocks noChangeArrowheads="1"/>
            </p:cNvSpPr>
            <p:nvPr/>
          </p:nvSpPr>
          <p:spPr bwMode="auto">
            <a:xfrm>
              <a:off x="728" y="1824"/>
              <a:ext cx="672" cy="144"/>
            </a:xfrm>
            <a:prstGeom prst="flowChartMagneticDrum">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3" name="AutoShape 11"/>
            <p:cNvSpPr>
              <a:spLocks noChangeArrowheads="1"/>
            </p:cNvSpPr>
            <p:nvPr/>
          </p:nvSpPr>
          <p:spPr bwMode="auto">
            <a:xfrm>
              <a:off x="1928" y="1824"/>
              <a:ext cx="672" cy="144"/>
            </a:xfrm>
            <a:prstGeom prst="flowChartMagneticDrum">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4" name="AutoShape 12"/>
            <p:cNvSpPr>
              <a:spLocks noChangeArrowheads="1"/>
            </p:cNvSpPr>
            <p:nvPr/>
          </p:nvSpPr>
          <p:spPr bwMode="auto">
            <a:xfrm>
              <a:off x="3128" y="1824"/>
              <a:ext cx="672" cy="144"/>
            </a:xfrm>
            <a:prstGeom prst="flowChartMagneticDrum">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5" name="AutoShape 13"/>
            <p:cNvSpPr>
              <a:spLocks noChangeArrowheads="1"/>
            </p:cNvSpPr>
            <p:nvPr/>
          </p:nvSpPr>
          <p:spPr bwMode="auto">
            <a:xfrm>
              <a:off x="4328" y="1824"/>
              <a:ext cx="672" cy="144"/>
            </a:xfrm>
            <a:prstGeom prst="flowChartMagneticDrum">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6" name="Line 14"/>
            <p:cNvSpPr>
              <a:spLocks noChangeShapeType="1"/>
            </p:cNvSpPr>
            <p:nvPr/>
          </p:nvSpPr>
          <p:spPr bwMode="auto">
            <a:xfrm>
              <a:off x="1200" y="1898"/>
              <a:ext cx="1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7" name="Line 15"/>
            <p:cNvSpPr>
              <a:spLocks noChangeShapeType="1"/>
            </p:cNvSpPr>
            <p:nvPr/>
          </p:nvSpPr>
          <p:spPr bwMode="auto">
            <a:xfrm>
              <a:off x="2398" y="1898"/>
              <a:ext cx="1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8" name="Line 16"/>
            <p:cNvSpPr>
              <a:spLocks noChangeShapeType="1"/>
            </p:cNvSpPr>
            <p:nvPr/>
          </p:nvSpPr>
          <p:spPr bwMode="auto">
            <a:xfrm>
              <a:off x="3598" y="1898"/>
              <a:ext cx="1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9409" name="Line 17"/>
            <p:cNvSpPr>
              <a:spLocks noChangeShapeType="1"/>
            </p:cNvSpPr>
            <p:nvPr/>
          </p:nvSpPr>
          <p:spPr bwMode="auto">
            <a:xfrm>
              <a:off x="4803" y="1898"/>
              <a:ext cx="185"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59410" name="Oval 18"/>
          <p:cNvSpPr>
            <a:spLocks noChangeArrowheads="1"/>
          </p:cNvSpPr>
          <p:nvPr/>
        </p:nvSpPr>
        <p:spPr bwMode="auto">
          <a:xfrm>
            <a:off x="4608513" y="5741988"/>
            <a:ext cx="1752600" cy="58420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Component</a:t>
            </a:r>
          </a:p>
        </p:txBody>
      </p:sp>
      <p:sp>
        <p:nvSpPr>
          <p:cNvPr id="59411" name="Rectangle 19"/>
          <p:cNvSpPr>
            <a:spLocks noChangeArrowheads="1"/>
          </p:cNvSpPr>
          <p:nvPr/>
        </p:nvSpPr>
        <p:spPr bwMode="auto">
          <a:xfrm>
            <a:off x="6673850" y="5843588"/>
            <a:ext cx="1524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latin typeface="Tahoma" panose="020B0604030504040204" pitchFamily="34" charset="0"/>
              </a:rPr>
              <a:t>Connector</a:t>
            </a:r>
          </a:p>
        </p:txBody>
      </p:sp>
      <p:sp>
        <p:nvSpPr>
          <p:cNvPr id="59413" name="Text Box 21"/>
          <p:cNvSpPr txBox="1">
            <a:spLocks noChangeArrowheads="1"/>
          </p:cNvSpPr>
          <p:nvPr/>
        </p:nvSpPr>
        <p:spPr bwMode="auto">
          <a:xfrm>
            <a:off x="1952625" y="5773738"/>
            <a:ext cx="1714500"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800" b="1">
                <a:latin typeface="Tahoma" panose="020B0604030504040204" pitchFamily="34" charset="0"/>
              </a:rPr>
              <a:t>Legend:</a:t>
            </a:r>
          </a:p>
        </p:txBody>
      </p:sp>
    </p:spTree>
    <p:extLst>
      <p:ext uri="{BB962C8B-B14F-4D97-AF65-F5344CB8AC3E}">
        <p14:creationId xmlns:p14="http://schemas.microsoft.com/office/powerpoint/2010/main" val="2692475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26"/>
          <p:cNvSpPr>
            <a:spLocks noGrp="1" noChangeArrowheads="1"/>
          </p:cNvSpPr>
          <p:nvPr>
            <p:ph type="title"/>
          </p:nvPr>
        </p:nvSpPr>
        <p:spPr>
          <a:xfrm>
            <a:off x="1771651" y="65089"/>
            <a:ext cx="6373813" cy="1031875"/>
          </a:xfrm>
        </p:spPr>
        <p:txBody>
          <a:bodyPr>
            <a:normAutofit fontScale="90000"/>
          </a:bodyPr>
          <a:lstStyle/>
          <a:p>
            <a:r>
              <a:rPr lang="en-US" altLang="en-US"/>
              <a:t>Pipe-and-Filter Advantages and Disadvantages</a:t>
            </a:r>
          </a:p>
        </p:txBody>
      </p:sp>
      <p:sp>
        <p:nvSpPr>
          <p:cNvPr id="60419" name="Rectangle 1027"/>
          <p:cNvSpPr>
            <a:spLocks noGrp="1" noChangeArrowheads="1"/>
          </p:cNvSpPr>
          <p:nvPr>
            <p:ph type="body" idx="1"/>
          </p:nvPr>
        </p:nvSpPr>
        <p:spPr/>
        <p:txBody>
          <a:bodyPr>
            <a:normAutofit lnSpcReduction="10000"/>
          </a:bodyPr>
          <a:lstStyle/>
          <a:p>
            <a:r>
              <a:rPr lang="en-US" altLang="en-US"/>
              <a:t>Advantages</a:t>
            </a:r>
          </a:p>
          <a:p>
            <a:pPr lvl="1"/>
            <a:r>
              <a:rPr lang="en-US" altLang="en-US"/>
              <a:t>Simplicity: Simple, intuitive, efficient composition of components</a:t>
            </a:r>
          </a:p>
          <a:p>
            <a:pPr lvl="1"/>
            <a:r>
              <a:rPr lang="en-US" altLang="en-US"/>
              <a:t>Reusability: High potential for reuse of components</a:t>
            </a:r>
          </a:p>
          <a:p>
            <a:pPr lvl="1"/>
            <a:r>
              <a:rPr lang="en-US" altLang="en-US"/>
              <a:t>Evolvability: Changing architectures is trivial</a:t>
            </a:r>
          </a:p>
          <a:p>
            <a:pPr lvl="1"/>
            <a:r>
              <a:rPr lang="en-US" altLang="en-US"/>
              <a:t>Efficiency: Limited amount of concurrency (contrast batch-sequential)</a:t>
            </a:r>
          </a:p>
          <a:p>
            <a:pPr lvl="1"/>
            <a:r>
              <a:rPr lang="en-US" altLang="en-US"/>
              <a:t>Consistency: All components have the same interfaces, only one type of connector</a:t>
            </a:r>
          </a:p>
          <a:p>
            <a:pPr lvl="1"/>
            <a:r>
              <a:rPr lang="en-US" altLang="en-US"/>
              <a:t>Distributability: Byte streams can be sent across networks</a:t>
            </a:r>
          </a:p>
          <a:p>
            <a:r>
              <a:rPr lang="en-US" altLang="en-US"/>
              <a:t>Disadvantages</a:t>
            </a:r>
          </a:p>
          <a:p>
            <a:pPr lvl="1"/>
            <a:r>
              <a:rPr lang="en-US" altLang="en-US"/>
              <a:t>Batch-oriented processing</a:t>
            </a:r>
          </a:p>
          <a:p>
            <a:pPr lvl="1"/>
            <a:r>
              <a:rPr lang="en-US" altLang="en-US"/>
              <a:t>Must agree on lowest-common-denominator data format</a:t>
            </a:r>
          </a:p>
          <a:p>
            <a:pPr lvl="1"/>
            <a:r>
              <a:rPr lang="en-US" altLang="en-US"/>
              <a:t>Does not guarantee semantics</a:t>
            </a:r>
          </a:p>
          <a:p>
            <a:pPr lvl="1"/>
            <a:r>
              <a:rPr lang="en-US" altLang="en-US"/>
              <a:t>Limited application domain:  stateless data transformation</a:t>
            </a:r>
          </a:p>
        </p:txBody>
      </p:sp>
    </p:spTree>
    <p:extLst>
      <p:ext uri="{BB962C8B-B14F-4D97-AF65-F5344CB8AC3E}">
        <p14:creationId xmlns:p14="http://schemas.microsoft.com/office/powerpoint/2010/main" val="1221355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771651" y="557213"/>
            <a:ext cx="6373813" cy="539750"/>
          </a:xfrm>
        </p:spPr>
        <p:txBody>
          <a:bodyPr>
            <a:normAutofit fontScale="90000"/>
          </a:bodyPr>
          <a:lstStyle/>
          <a:p>
            <a:r>
              <a:rPr lang="en-US" altLang="en-US"/>
              <a:t>The Layered System Style</a:t>
            </a:r>
          </a:p>
        </p:txBody>
      </p:sp>
      <p:sp>
        <p:nvSpPr>
          <p:cNvPr id="53251" name="Rectangle 3"/>
          <p:cNvSpPr>
            <a:spLocks noGrp="1" noChangeArrowheads="1"/>
          </p:cNvSpPr>
          <p:nvPr>
            <p:ph type="body" idx="1"/>
          </p:nvPr>
        </p:nvSpPr>
        <p:spPr/>
        <p:txBody>
          <a:bodyPr>
            <a:normAutofit fontScale="92500"/>
          </a:bodyPr>
          <a:lstStyle/>
          <a:p>
            <a:r>
              <a:rPr lang="en-US" altLang="en-US"/>
              <a:t>Components</a:t>
            </a:r>
          </a:p>
          <a:p>
            <a:pPr lvl="1"/>
            <a:r>
              <a:rPr lang="en-US" altLang="en-US"/>
              <a:t>Programs or subprograms</a:t>
            </a:r>
          </a:p>
          <a:p>
            <a:r>
              <a:rPr lang="en-US" altLang="en-US"/>
              <a:t>Connectors</a:t>
            </a:r>
          </a:p>
          <a:p>
            <a:pPr lvl="1"/>
            <a:r>
              <a:rPr lang="en-US" altLang="en-US"/>
              <a:t>Procedure calls or system calls</a:t>
            </a:r>
          </a:p>
          <a:p>
            <a:r>
              <a:rPr lang="en-US" altLang="en-US"/>
              <a:t>Configurations</a:t>
            </a:r>
          </a:p>
          <a:p>
            <a:pPr lvl="1"/>
            <a:r>
              <a:rPr lang="en-US" altLang="en-US"/>
              <a:t>“Onion” or “stovepipe” structure, possibly replicated</a:t>
            </a:r>
          </a:p>
          <a:p>
            <a:r>
              <a:rPr lang="en-US" altLang="en-US"/>
              <a:t>Underlying computational model</a:t>
            </a:r>
          </a:p>
          <a:p>
            <a:pPr lvl="1"/>
            <a:r>
              <a:rPr lang="en-US" altLang="en-US"/>
              <a:t>Procedure call/return</a:t>
            </a:r>
          </a:p>
          <a:p>
            <a:r>
              <a:rPr lang="en-US" altLang="en-US"/>
              <a:t>Stylistic invariants</a:t>
            </a:r>
          </a:p>
          <a:p>
            <a:pPr lvl="1"/>
            <a:r>
              <a:rPr lang="en-US" altLang="en-US"/>
              <a:t>Each layer provides a service only to the immediate layer “above” (at the next higher level of abstraction) and uses the service only of the immediate layer “below” (at the next lower level of abstraction)</a:t>
            </a:r>
          </a:p>
        </p:txBody>
      </p:sp>
    </p:spTree>
    <p:extLst>
      <p:ext uri="{BB962C8B-B14F-4D97-AF65-F5344CB8AC3E}">
        <p14:creationId xmlns:p14="http://schemas.microsoft.com/office/powerpoint/2010/main" val="2731452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771651" y="65089"/>
            <a:ext cx="6373813" cy="1031875"/>
          </a:xfrm>
        </p:spPr>
        <p:txBody>
          <a:bodyPr>
            <a:normAutofit fontScale="90000"/>
          </a:bodyPr>
          <a:lstStyle/>
          <a:p>
            <a:r>
              <a:rPr lang="en-US" altLang="en-US"/>
              <a:t>Layered Virtual Machine Example:  Java</a:t>
            </a:r>
          </a:p>
        </p:txBody>
      </p:sp>
      <p:sp>
        <p:nvSpPr>
          <p:cNvPr id="54291" name="Oval 19"/>
          <p:cNvSpPr>
            <a:spLocks noChangeArrowheads="1"/>
          </p:cNvSpPr>
          <p:nvPr/>
        </p:nvSpPr>
        <p:spPr bwMode="auto">
          <a:xfrm>
            <a:off x="7277100" y="2133600"/>
            <a:ext cx="3200400" cy="3200400"/>
          </a:xfrm>
          <a:prstGeom prst="ellipse">
            <a:avLst/>
          </a:prstGeom>
          <a:solidFill>
            <a:srgbClr val="ACACAC"/>
          </a:soli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95" name="Text Box 23"/>
          <p:cNvSpPr txBox="1">
            <a:spLocks noChangeArrowheads="1"/>
          </p:cNvSpPr>
          <p:nvPr/>
        </p:nvSpPr>
        <p:spPr bwMode="auto">
          <a:xfrm>
            <a:off x="7680326" y="3000375"/>
            <a:ext cx="2392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a:latin typeface="Tahoma" panose="020B0604030504040204" pitchFamily="34" charset="0"/>
              </a:rPr>
              <a:t>Java Virtual Machine</a:t>
            </a:r>
          </a:p>
        </p:txBody>
      </p:sp>
      <p:grpSp>
        <p:nvGrpSpPr>
          <p:cNvPr id="54292" name="Group 20"/>
          <p:cNvGrpSpPr>
            <a:grpSpLocks/>
          </p:cNvGrpSpPr>
          <p:nvPr/>
        </p:nvGrpSpPr>
        <p:grpSpPr bwMode="auto">
          <a:xfrm>
            <a:off x="2246313" y="1600200"/>
            <a:ext cx="4267200" cy="4267200"/>
            <a:chOff x="837" y="1008"/>
            <a:chExt cx="2688" cy="2688"/>
          </a:xfrm>
        </p:grpSpPr>
        <p:sp>
          <p:nvSpPr>
            <p:cNvPr id="54275" name="Oval 3"/>
            <p:cNvSpPr>
              <a:spLocks noChangeArrowheads="1"/>
            </p:cNvSpPr>
            <p:nvPr/>
          </p:nvSpPr>
          <p:spPr bwMode="auto">
            <a:xfrm>
              <a:off x="837" y="1008"/>
              <a:ext cx="2688" cy="2688"/>
            </a:xfrm>
            <a:prstGeom prst="ellipse">
              <a:avLst/>
            </a:prstGeom>
            <a:gradFill rotWithShape="0">
              <a:gsLst>
                <a:gs pos="0">
                  <a:srgbClr val="0B2775"/>
                </a:gs>
                <a:gs pos="100000">
                  <a:schemeClr val="accent2"/>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6" name="Oval 4"/>
            <p:cNvSpPr>
              <a:spLocks noChangeArrowheads="1"/>
            </p:cNvSpPr>
            <p:nvPr/>
          </p:nvSpPr>
          <p:spPr bwMode="auto">
            <a:xfrm>
              <a:off x="1173" y="1344"/>
              <a:ext cx="2016" cy="2016"/>
            </a:xfrm>
            <a:prstGeom prst="ellipse">
              <a:avLst/>
            </a:prstGeom>
            <a:gradFill rotWithShape="0">
              <a:gsLst>
                <a:gs pos="0">
                  <a:srgbClr val="0B2775"/>
                </a:gs>
                <a:gs pos="100000">
                  <a:schemeClr val="accent2"/>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7" name="Oval 5"/>
            <p:cNvSpPr>
              <a:spLocks noChangeArrowheads="1"/>
            </p:cNvSpPr>
            <p:nvPr/>
          </p:nvSpPr>
          <p:spPr bwMode="auto">
            <a:xfrm>
              <a:off x="1543" y="1714"/>
              <a:ext cx="1276" cy="1276"/>
            </a:xfrm>
            <a:prstGeom prst="ellipse">
              <a:avLst/>
            </a:prstGeom>
            <a:gradFill rotWithShape="0">
              <a:gsLst>
                <a:gs pos="0">
                  <a:srgbClr val="0B2775"/>
                </a:gs>
                <a:gs pos="100000">
                  <a:schemeClr val="accent2"/>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4278" name="Oval 6"/>
            <p:cNvSpPr>
              <a:spLocks noChangeArrowheads="1"/>
            </p:cNvSpPr>
            <p:nvPr/>
          </p:nvSpPr>
          <p:spPr bwMode="auto">
            <a:xfrm>
              <a:off x="1845" y="2016"/>
              <a:ext cx="672" cy="672"/>
            </a:xfrm>
            <a:prstGeom prst="ellipse">
              <a:avLst/>
            </a:prstGeom>
            <a:gradFill rotWithShape="0">
              <a:gsLst>
                <a:gs pos="0">
                  <a:srgbClr val="0B2775"/>
                </a:gs>
                <a:gs pos="100000">
                  <a:schemeClr val="accent2"/>
                </a:gs>
              </a:gsLst>
              <a:lin ang="5400000" scaled="1"/>
            </a:gradFill>
            <a:ln w="381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chemeClr val="bg1"/>
                  </a:solidFill>
                  <a:latin typeface="Tahoma" panose="020B0604030504040204" pitchFamily="34" charset="0"/>
                </a:rPr>
                <a:t>Processor</a:t>
              </a:r>
            </a:p>
          </p:txBody>
        </p:sp>
        <p:sp>
          <p:nvSpPr>
            <p:cNvPr id="54279" name="Text Box 7"/>
            <p:cNvSpPr txBox="1">
              <a:spLocks noChangeArrowheads="1"/>
            </p:cNvSpPr>
            <p:nvPr/>
          </p:nvSpPr>
          <p:spPr bwMode="auto">
            <a:xfrm>
              <a:off x="1701" y="1776"/>
              <a:ext cx="96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Operating</a:t>
              </a:r>
            </a:p>
          </p:txBody>
        </p:sp>
        <p:sp>
          <p:nvSpPr>
            <p:cNvPr id="54280" name="Text Box 8"/>
            <p:cNvSpPr txBox="1">
              <a:spLocks noChangeArrowheads="1"/>
            </p:cNvSpPr>
            <p:nvPr/>
          </p:nvSpPr>
          <p:spPr bwMode="auto">
            <a:xfrm>
              <a:off x="1701" y="2688"/>
              <a:ext cx="96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System</a:t>
              </a:r>
            </a:p>
          </p:txBody>
        </p:sp>
        <p:sp>
          <p:nvSpPr>
            <p:cNvPr id="54281" name="Text Box 9"/>
            <p:cNvSpPr txBox="1">
              <a:spLocks noChangeArrowheads="1"/>
            </p:cNvSpPr>
            <p:nvPr/>
          </p:nvSpPr>
          <p:spPr bwMode="auto">
            <a:xfrm>
              <a:off x="1701" y="1440"/>
              <a:ext cx="96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Java</a:t>
              </a:r>
            </a:p>
          </p:txBody>
        </p:sp>
        <p:sp>
          <p:nvSpPr>
            <p:cNvPr id="54282" name="Text Box 10"/>
            <p:cNvSpPr txBox="1">
              <a:spLocks noChangeArrowheads="1"/>
            </p:cNvSpPr>
            <p:nvPr/>
          </p:nvSpPr>
          <p:spPr bwMode="auto">
            <a:xfrm>
              <a:off x="1605" y="2976"/>
              <a:ext cx="1152"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Virtual Machine</a:t>
              </a:r>
            </a:p>
          </p:txBody>
        </p:sp>
        <p:sp>
          <p:nvSpPr>
            <p:cNvPr id="54283" name="Text Box 11"/>
            <p:cNvSpPr txBox="1">
              <a:spLocks noChangeArrowheads="1"/>
            </p:cNvSpPr>
            <p:nvPr/>
          </p:nvSpPr>
          <p:spPr bwMode="auto">
            <a:xfrm>
              <a:off x="1701" y="1056"/>
              <a:ext cx="96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Java</a:t>
              </a:r>
            </a:p>
          </p:txBody>
        </p:sp>
        <p:sp>
          <p:nvSpPr>
            <p:cNvPr id="54284" name="Text Box 12"/>
            <p:cNvSpPr txBox="1">
              <a:spLocks noChangeArrowheads="1"/>
            </p:cNvSpPr>
            <p:nvPr/>
          </p:nvSpPr>
          <p:spPr bwMode="auto">
            <a:xfrm>
              <a:off x="1701" y="3408"/>
              <a:ext cx="96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solidFill>
                    <a:schemeClr val="bg1"/>
                  </a:solidFill>
                  <a:latin typeface="Tahoma" panose="020B0604030504040204" pitchFamily="34" charset="0"/>
                </a:rPr>
                <a:t>Application</a:t>
              </a:r>
            </a:p>
          </p:txBody>
        </p:sp>
      </p:grpSp>
      <p:sp>
        <p:nvSpPr>
          <p:cNvPr id="54296" name="Text Box 24"/>
          <p:cNvSpPr txBox="1">
            <a:spLocks noChangeArrowheads="1"/>
          </p:cNvSpPr>
          <p:nvPr/>
        </p:nvSpPr>
        <p:spPr bwMode="auto">
          <a:xfrm>
            <a:off x="7712075" y="3903663"/>
            <a:ext cx="23320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i="1">
                <a:latin typeface="Tahoma" panose="020B0604030504040204" pitchFamily="34" charset="0"/>
              </a:rPr>
              <a:t>(Virtual Machine Style)</a:t>
            </a:r>
          </a:p>
        </p:txBody>
      </p:sp>
      <p:cxnSp>
        <p:nvCxnSpPr>
          <p:cNvPr id="54293" name="AutoShape 21"/>
          <p:cNvCxnSpPr>
            <a:cxnSpLocks noChangeShapeType="1"/>
            <a:stCxn id="54276" idx="0"/>
            <a:endCxn id="54291" idx="0"/>
          </p:cNvCxnSpPr>
          <p:nvPr/>
        </p:nvCxnSpPr>
        <p:spPr bwMode="auto">
          <a:xfrm>
            <a:off x="4379914" y="2114550"/>
            <a:ext cx="4497387" cy="0"/>
          </a:xfrm>
          <a:prstGeom prst="straightConnector1">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294" name="AutoShape 22"/>
          <p:cNvCxnSpPr>
            <a:cxnSpLocks noChangeShapeType="1"/>
            <a:stCxn id="54276" idx="4"/>
            <a:endCxn id="54291" idx="4"/>
          </p:cNvCxnSpPr>
          <p:nvPr/>
        </p:nvCxnSpPr>
        <p:spPr bwMode="auto">
          <a:xfrm>
            <a:off x="4379914" y="5353050"/>
            <a:ext cx="4497387" cy="0"/>
          </a:xfrm>
          <a:prstGeom prst="straightConnector1">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45179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771651" y="65089"/>
            <a:ext cx="6373813" cy="1031875"/>
          </a:xfrm>
        </p:spPr>
        <p:txBody>
          <a:bodyPr>
            <a:normAutofit fontScale="90000"/>
          </a:bodyPr>
          <a:lstStyle/>
          <a:p>
            <a:r>
              <a:rPr lang="en-US" altLang="en-US"/>
              <a:t>Layered System Example:</a:t>
            </a:r>
            <a:br>
              <a:rPr lang="en-US" altLang="en-US"/>
            </a:br>
            <a:r>
              <a:rPr lang="en-US" altLang="en-US"/>
              <a:t>OSI Protocol Stack</a:t>
            </a:r>
          </a:p>
        </p:txBody>
      </p:sp>
      <p:grpSp>
        <p:nvGrpSpPr>
          <p:cNvPr id="41987" name="Group 3"/>
          <p:cNvGrpSpPr>
            <a:grpSpLocks/>
          </p:cNvGrpSpPr>
          <p:nvPr/>
        </p:nvGrpSpPr>
        <p:grpSpPr bwMode="auto">
          <a:xfrm>
            <a:off x="2209800" y="1676400"/>
            <a:ext cx="1524000" cy="3200400"/>
            <a:chOff x="432" y="1056"/>
            <a:chExt cx="960" cy="2016"/>
          </a:xfrm>
        </p:grpSpPr>
        <p:sp>
          <p:nvSpPr>
            <p:cNvPr id="41988" name="Rectangle 4"/>
            <p:cNvSpPr>
              <a:spLocks noChangeArrowheads="1"/>
            </p:cNvSpPr>
            <p:nvPr/>
          </p:nvSpPr>
          <p:spPr bwMode="auto">
            <a:xfrm>
              <a:off x="432" y="1056"/>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Application</a:t>
              </a:r>
            </a:p>
          </p:txBody>
        </p:sp>
        <p:sp>
          <p:nvSpPr>
            <p:cNvPr id="41989" name="Rectangle 5"/>
            <p:cNvSpPr>
              <a:spLocks noChangeArrowheads="1"/>
            </p:cNvSpPr>
            <p:nvPr/>
          </p:nvSpPr>
          <p:spPr bwMode="auto">
            <a:xfrm>
              <a:off x="432" y="1344"/>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Presentation</a:t>
              </a:r>
            </a:p>
          </p:txBody>
        </p:sp>
        <p:sp>
          <p:nvSpPr>
            <p:cNvPr id="41990" name="Rectangle 6"/>
            <p:cNvSpPr>
              <a:spLocks noChangeArrowheads="1"/>
            </p:cNvSpPr>
            <p:nvPr/>
          </p:nvSpPr>
          <p:spPr bwMode="auto">
            <a:xfrm>
              <a:off x="432" y="1632"/>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Session</a:t>
              </a:r>
            </a:p>
          </p:txBody>
        </p:sp>
        <p:sp>
          <p:nvSpPr>
            <p:cNvPr id="41991" name="Rectangle 7"/>
            <p:cNvSpPr>
              <a:spLocks noChangeArrowheads="1"/>
            </p:cNvSpPr>
            <p:nvPr/>
          </p:nvSpPr>
          <p:spPr bwMode="auto">
            <a:xfrm>
              <a:off x="432" y="1920"/>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Transport</a:t>
              </a:r>
            </a:p>
          </p:txBody>
        </p:sp>
        <p:sp>
          <p:nvSpPr>
            <p:cNvPr id="41992" name="Rectangle 8"/>
            <p:cNvSpPr>
              <a:spLocks noChangeArrowheads="1"/>
            </p:cNvSpPr>
            <p:nvPr/>
          </p:nvSpPr>
          <p:spPr bwMode="auto">
            <a:xfrm>
              <a:off x="432" y="2208"/>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Network</a:t>
              </a:r>
            </a:p>
          </p:txBody>
        </p:sp>
        <p:sp>
          <p:nvSpPr>
            <p:cNvPr id="41993" name="Rectangle 9"/>
            <p:cNvSpPr>
              <a:spLocks noChangeArrowheads="1"/>
            </p:cNvSpPr>
            <p:nvPr/>
          </p:nvSpPr>
          <p:spPr bwMode="auto">
            <a:xfrm>
              <a:off x="432" y="2496"/>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Data Link</a:t>
              </a:r>
            </a:p>
          </p:txBody>
        </p:sp>
        <p:sp>
          <p:nvSpPr>
            <p:cNvPr id="41994" name="Rectangle 10"/>
            <p:cNvSpPr>
              <a:spLocks noChangeArrowheads="1"/>
            </p:cNvSpPr>
            <p:nvPr/>
          </p:nvSpPr>
          <p:spPr bwMode="auto">
            <a:xfrm>
              <a:off x="432" y="2784"/>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Physical</a:t>
              </a:r>
            </a:p>
          </p:txBody>
        </p:sp>
      </p:grpSp>
      <p:grpSp>
        <p:nvGrpSpPr>
          <p:cNvPr id="41995" name="Group 11"/>
          <p:cNvGrpSpPr>
            <a:grpSpLocks/>
          </p:cNvGrpSpPr>
          <p:nvPr/>
        </p:nvGrpSpPr>
        <p:grpSpPr bwMode="auto">
          <a:xfrm>
            <a:off x="8534400" y="1676400"/>
            <a:ext cx="1524000" cy="3200400"/>
            <a:chOff x="1056" y="1344"/>
            <a:chExt cx="960" cy="2016"/>
          </a:xfrm>
        </p:grpSpPr>
        <p:sp>
          <p:nvSpPr>
            <p:cNvPr id="41996" name="Rectangle 12"/>
            <p:cNvSpPr>
              <a:spLocks noChangeArrowheads="1"/>
            </p:cNvSpPr>
            <p:nvPr/>
          </p:nvSpPr>
          <p:spPr bwMode="auto">
            <a:xfrm>
              <a:off x="1056" y="1344"/>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Application</a:t>
              </a:r>
            </a:p>
          </p:txBody>
        </p:sp>
        <p:sp>
          <p:nvSpPr>
            <p:cNvPr id="41997" name="Rectangle 13"/>
            <p:cNvSpPr>
              <a:spLocks noChangeArrowheads="1"/>
            </p:cNvSpPr>
            <p:nvPr/>
          </p:nvSpPr>
          <p:spPr bwMode="auto">
            <a:xfrm>
              <a:off x="1056" y="1632"/>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Presentation</a:t>
              </a:r>
            </a:p>
          </p:txBody>
        </p:sp>
        <p:sp>
          <p:nvSpPr>
            <p:cNvPr id="41998" name="Rectangle 14"/>
            <p:cNvSpPr>
              <a:spLocks noChangeArrowheads="1"/>
            </p:cNvSpPr>
            <p:nvPr/>
          </p:nvSpPr>
          <p:spPr bwMode="auto">
            <a:xfrm>
              <a:off x="1056" y="1920"/>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Session</a:t>
              </a:r>
            </a:p>
          </p:txBody>
        </p:sp>
        <p:sp>
          <p:nvSpPr>
            <p:cNvPr id="41999" name="Rectangle 15"/>
            <p:cNvSpPr>
              <a:spLocks noChangeArrowheads="1"/>
            </p:cNvSpPr>
            <p:nvPr/>
          </p:nvSpPr>
          <p:spPr bwMode="auto">
            <a:xfrm>
              <a:off x="1056" y="2208"/>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Transport</a:t>
              </a:r>
            </a:p>
          </p:txBody>
        </p:sp>
        <p:sp>
          <p:nvSpPr>
            <p:cNvPr id="42000" name="Rectangle 16"/>
            <p:cNvSpPr>
              <a:spLocks noChangeArrowheads="1"/>
            </p:cNvSpPr>
            <p:nvPr/>
          </p:nvSpPr>
          <p:spPr bwMode="auto">
            <a:xfrm>
              <a:off x="1056" y="2496"/>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Network</a:t>
              </a:r>
            </a:p>
          </p:txBody>
        </p:sp>
        <p:sp>
          <p:nvSpPr>
            <p:cNvPr id="42001" name="Rectangle 17"/>
            <p:cNvSpPr>
              <a:spLocks noChangeArrowheads="1"/>
            </p:cNvSpPr>
            <p:nvPr/>
          </p:nvSpPr>
          <p:spPr bwMode="auto">
            <a:xfrm>
              <a:off x="1056" y="2784"/>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Data Link</a:t>
              </a:r>
            </a:p>
          </p:txBody>
        </p:sp>
        <p:sp>
          <p:nvSpPr>
            <p:cNvPr id="42002" name="Rectangle 18"/>
            <p:cNvSpPr>
              <a:spLocks noChangeArrowheads="1"/>
            </p:cNvSpPr>
            <p:nvPr/>
          </p:nvSpPr>
          <p:spPr bwMode="auto">
            <a:xfrm>
              <a:off x="1056" y="3072"/>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Physical</a:t>
              </a:r>
            </a:p>
          </p:txBody>
        </p:sp>
      </p:grpSp>
      <p:grpSp>
        <p:nvGrpSpPr>
          <p:cNvPr id="42003" name="Group 19"/>
          <p:cNvGrpSpPr>
            <a:grpSpLocks/>
          </p:cNvGrpSpPr>
          <p:nvPr/>
        </p:nvGrpSpPr>
        <p:grpSpPr bwMode="auto">
          <a:xfrm>
            <a:off x="4318000" y="3505200"/>
            <a:ext cx="1524000" cy="1371600"/>
            <a:chOff x="1760" y="2208"/>
            <a:chExt cx="960" cy="864"/>
          </a:xfrm>
        </p:grpSpPr>
        <p:sp>
          <p:nvSpPr>
            <p:cNvPr id="42004" name="Rectangle 20"/>
            <p:cNvSpPr>
              <a:spLocks noChangeArrowheads="1"/>
            </p:cNvSpPr>
            <p:nvPr/>
          </p:nvSpPr>
          <p:spPr bwMode="auto">
            <a:xfrm>
              <a:off x="1760" y="2208"/>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Network</a:t>
              </a:r>
            </a:p>
          </p:txBody>
        </p:sp>
        <p:sp>
          <p:nvSpPr>
            <p:cNvPr id="42005" name="Rectangle 21"/>
            <p:cNvSpPr>
              <a:spLocks noChangeArrowheads="1"/>
            </p:cNvSpPr>
            <p:nvPr/>
          </p:nvSpPr>
          <p:spPr bwMode="auto">
            <a:xfrm>
              <a:off x="1760" y="2496"/>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Data Link</a:t>
              </a:r>
            </a:p>
          </p:txBody>
        </p:sp>
        <p:sp>
          <p:nvSpPr>
            <p:cNvPr id="42006" name="Rectangle 22"/>
            <p:cNvSpPr>
              <a:spLocks noChangeArrowheads="1"/>
            </p:cNvSpPr>
            <p:nvPr/>
          </p:nvSpPr>
          <p:spPr bwMode="auto">
            <a:xfrm>
              <a:off x="1760" y="2784"/>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Physical</a:t>
              </a:r>
            </a:p>
          </p:txBody>
        </p:sp>
      </p:grpSp>
      <p:grpSp>
        <p:nvGrpSpPr>
          <p:cNvPr id="42007" name="Group 23"/>
          <p:cNvGrpSpPr>
            <a:grpSpLocks/>
          </p:cNvGrpSpPr>
          <p:nvPr/>
        </p:nvGrpSpPr>
        <p:grpSpPr bwMode="auto">
          <a:xfrm>
            <a:off x="6426200" y="3505200"/>
            <a:ext cx="1524000" cy="1371600"/>
            <a:chOff x="2592" y="2592"/>
            <a:chExt cx="960" cy="864"/>
          </a:xfrm>
        </p:grpSpPr>
        <p:sp>
          <p:nvSpPr>
            <p:cNvPr id="42008" name="Rectangle 24"/>
            <p:cNvSpPr>
              <a:spLocks noChangeArrowheads="1"/>
            </p:cNvSpPr>
            <p:nvPr/>
          </p:nvSpPr>
          <p:spPr bwMode="auto">
            <a:xfrm>
              <a:off x="2592" y="2592"/>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Network</a:t>
              </a:r>
            </a:p>
          </p:txBody>
        </p:sp>
        <p:sp>
          <p:nvSpPr>
            <p:cNvPr id="42009" name="Rectangle 25"/>
            <p:cNvSpPr>
              <a:spLocks noChangeArrowheads="1"/>
            </p:cNvSpPr>
            <p:nvPr/>
          </p:nvSpPr>
          <p:spPr bwMode="auto">
            <a:xfrm>
              <a:off x="2592" y="2880"/>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Data Link</a:t>
              </a:r>
            </a:p>
          </p:txBody>
        </p:sp>
        <p:sp>
          <p:nvSpPr>
            <p:cNvPr id="42010" name="Rectangle 26"/>
            <p:cNvSpPr>
              <a:spLocks noChangeArrowheads="1"/>
            </p:cNvSpPr>
            <p:nvPr/>
          </p:nvSpPr>
          <p:spPr bwMode="auto">
            <a:xfrm>
              <a:off x="2592" y="3168"/>
              <a:ext cx="960" cy="288"/>
            </a:xfrm>
            <a:prstGeom prst="rect">
              <a:avLst/>
            </a:prstGeom>
            <a:gradFill rotWithShape="0">
              <a:gsLst>
                <a:gs pos="0">
                  <a:srgbClr val="0B2775"/>
                </a:gs>
                <a:gs pos="100000">
                  <a:schemeClr val="accent2"/>
                </a:gs>
              </a:gsLst>
              <a:lin ang="540000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solidFill>
                    <a:schemeClr val="bg1"/>
                  </a:solidFill>
                  <a:latin typeface="Tahoma" panose="020B0604030504040204" pitchFamily="34" charset="0"/>
                </a:rPr>
                <a:t>Physical</a:t>
              </a:r>
            </a:p>
          </p:txBody>
        </p:sp>
      </p:grpSp>
      <p:cxnSp>
        <p:nvCxnSpPr>
          <p:cNvPr id="42011" name="AutoShape 27"/>
          <p:cNvCxnSpPr>
            <a:cxnSpLocks noChangeShapeType="1"/>
            <a:stCxn id="41994" idx="3"/>
            <a:endCxn id="42006" idx="1"/>
          </p:cNvCxnSpPr>
          <p:nvPr/>
        </p:nvCxnSpPr>
        <p:spPr bwMode="auto">
          <a:xfrm>
            <a:off x="3748089" y="46482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2" name="AutoShape 28"/>
          <p:cNvCxnSpPr>
            <a:cxnSpLocks noChangeShapeType="1"/>
            <a:stCxn id="41993" idx="3"/>
            <a:endCxn id="42005" idx="1"/>
          </p:cNvCxnSpPr>
          <p:nvPr/>
        </p:nvCxnSpPr>
        <p:spPr bwMode="auto">
          <a:xfrm>
            <a:off x="3748089" y="41910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3" name="AutoShape 29"/>
          <p:cNvCxnSpPr>
            <a:cxnSpLocks noChangeShapeType="1"/>
            <a:stCxn id="41992" idx="3"/>
            <a:endCxn id="42004" idx="1"/>
          </p:cNvCxnSpPr>
          <p:nvPr/>
        </p:nvCxnSpPr>
        <p:spPr bwMode="auto">
          <a:xfrm>
            <a:off x="3748089" y="37338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4" name="AutoShape 30"/>
          <p:cNvCxnSpPr>
            <a:cxnSpLocks noChangeShapeType="1"/>
            <a:stCxn id="41988" idx="3"/>
            <a:endCxn id="41996" idx="1"/>
          </p:cNvCxnSpPr>
          <p:nvPr/>
        </p:nvCxnSpPr>
        <p:spPr bwMode="auto">
          <a:xfrm>
            <a:off x="3748089" y="1905000"/>
            <a:ext cx="47720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5" name="AutoShape 31"/>
          <p:cNvCxnSpPr>
            <a:cxnSpLocks noChangeShapeType="1"/>
            <a:stCxn id="41989" idx="3"/>
            <a:endCxn id="41997" idx="1"/>
          </p:cNvCxnSpPr>
          <p:nvPr/>
        </p:nvCxnSpPr>
        <p:spPr bwMode="auto">
          <a:xfrm>
            <a:off x="3748089" y="2362200"/>
            <a:ext cx="47720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6" name="AutoShape 32"/>
          <p:cNvCxnSpPr>
            <a:cxnSpLocks noChangeShapeType="1"/>
            <a:stCxn id="41990" idx="3"/>
            <a:endCxn id="41998" idx="1"/>
          </p:cNvCxnSpPr>
          <p:nvPr/>
        </p:nvCxnSpPr>
        <p:spPr bwMode="auto">
          <a:xfrm>
            <a:off x="3748089" y="2819400"/>
            <a:ext cx="47720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7" name="AutoShape 33"/>
          <p:cNvCxnSpPr>
            <a:cxnSpLocks noChangeShapeType="1"/>
            <a:stCxn id="41991" idx="3"/>
            <a:endCxn id="41999" idx="1"/>
          </p:cNvCxnSpPr>
          <p:nvPr/>
        </p:nvCxnSpPr>
        <p:spPr bwMode="auto">
          <a:xfrm>
            <a:off x="3748089" y="3276600"/>
            <a:ext cx="47720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8" name="AutoShape 34"/>
          <p:cNvCxnSpPr>
            <a:cxnSpLocks noChangeShapeType="1"/>
            <a:stCxn id="42006" idx="3"/>
            <a:endCxn id="42010" idx="1"/>
          </p:cNvCxnSpPr>
          <p:nvPr/>
        </p:nvCxnSpPr>
        <p:spPr bwMode="auto">
          <a:xfrm>
            <a:off x="5856289" y="46482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19" name="AutoShape 35"/>
          <p:cNvCxnSpPr>
            <a:cxnSpLocks noChangeShapeType="1"/>
            <a:stCxn id="42005" idx="3"/>
            <a:endCxn id="42009" idx="1"/>
          </p:cNvCxnSpPr>
          <p:nvPr/>
        </p:nvCxnSpPr>
        <p:spPr bwMode="auto">
          <a:xfrm>
            <a:off x="5856289" y="41910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0" name="AutoShape 36"/>
          <p:cNvCxnSpPr>
            <a:cxnSpLocks noChangeShapeType="1"/>
            <a:stCxn id="42004" idx="3"/>
            <a:endCxn id="42008" idx="1"/>
          </p:cNvCxnSpPr>
          <p:nvPr/>
        </p:nvCxnSpPr>
        <p:spPr bwMode="auto">
          <a:xfrm>
            <a:off x="5856289" y="37338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1" name="AutoShape 37"/>
          <p:cNvCxnSpPr>
            <a:cxnSpLocks noChangeShapeType="1"/>
            <a:stCxn id="42008" idx="3"/>
            <a:endCxn id="42000" idx="1"/>
          </p:cNvCxnSpPr>
          <p:nvPr/>
        </p:nvCxnSpPr>
        <p:spPr bwMode="auto">
          <a:xfrm>
            <a:off x="7964489" y="37338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2" name="AutoShape 38"/>
          <p:cNvCxnSpPr>
            <a:cxnSpLocks noChangeShapeType="1"/>
            <a:stCxn id="42009" idx="3"/>
            <a:endCxn id="42001" idx="1"/>
          </p:cNvCxnSpPr>
          <p:nvPr/>
        </p:nvCxnSpPr>
        <p:spPr bwMode="auto">
          <a:xfrm>
            <a:off x="7964489" y="41910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3" name="AutoShape 39"/>
          <p:cNvCxnSpPr>
            <a:cxnSpLocks noChangeShapeType="1"/>
            <a:stCxn id="42010" idx="3"/>
            <a:endCxn id="42002" idx="1"/>
          </p:cNvCxnSpPr>
          <p:nvPr/>
        </p:nvCxnSpPr>
        <p:spPr bwMode="auto">
          <a:xfrm>
            <a:off x="7964489" y="4648200"/>
            <a:ext cx="555625" cy="0"/>
          </a:xfrm>
          <a:prstGeom prst="straightConnector1">
            <a:avLst/>
          </a:prstGeom>
          <a:noFill/>
          <a:ln w="1905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4" name="AutoShape 40"/>
          <p:cNvCxnSpPr>
            <a:cxnSpLocks noChangeShapeType="1"/>
          </p:cNvCxnSpPr>
          <p:nvPr/>
        </p:nvCxnSpPr>
        <p:spPr bwMode="auto">
          <a:xfrm rot="16200000" flipH="1">
            <a:off x="3999706" y="4229894"/>
            <a:ext cx="1588" cy="1295400"/>
          </a:xfrm>
          <a:prstGeom prst="bentConnector3">
            <a:avLst>
              <a:gd name="adj1" fmla="val 14400000"/>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5" name="AutoShape 41"/>
          <p:cNvCxnSpPr>
            <a:cxnSpLocks noChangeShapeType="1"/>
          </p:cNvCxnSpPr>
          <p:nvPr/>
        </p:nvCxnSpPr>
        <p:spPr bwMode="auto">
          <a:xfrm rot="16200000" flipH="1">
            <a:off x="6209506" y="4229894"/>
            <a:ext cx="1588" cy="1295400"/>
          </a:xfrm>
          <a:prstGeom prst="bentConnector3">
            <a:avLst>
              <a:gd name="adj1" fmla="val 14400000"/>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6" name="AutoShape 42"/>
          <p:cNvCxnSpPr>
            <a:cxnSpLocks noChangeShapeType="1"/>
          </p:cNvCxnSpPr>
          <p:nvPr/>
        </p:nvCxnSpPr>
        <p:spPr bwMode="auto">
          <a:xfrm rot="16200000" flipH="1">
            <a:off x="8190706" y="4229894"/>
            <a:ext cx="1588" cy="1295400"/>
          </a:xfrm>
          <a:prstGeom prst="bentConnector3">
            <a:avLst>
              <a:gd name="adj1" fmla="val 14400000"/>
            </a:avLst>
          </a:prstGeom>
          <a:noFill/>
          <a:ln w="3810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7723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a:xfrm>
            <a:off x="1771651" y="65089"/>
            <a:ext cx="6373813" cy="1031875"/>
          </a:xfrm>
        </p:spPr>
        <p:txBody>
          <a:bodyPr>
            <a:normAutofit fontScale="90000"/>
          </a:bodyPr>
          <a:lstStyle/>
          <a:p>
            <a:r>
              <a:rPr lang="en-US" altLang="en-US"/>
              <a:t>Layered System Advantages and Disadvantages</a:t>
            </a:r>
          </a:p>
        </p:txBody>
      </p:sp>
      <p:sp>
        <p:nvSpPr>
          <p:cNvPr id="55299" name="Rectangle 1027"/>
          <p:cNvSpPr>
            <a:spLocks noGrp="1" noChangeArrowheads="1"/>
          </p:cNvSpPr>
          <p:nvPr>
            <p:ph type="body" idx="1"/>
          </p:nvPr>
        </p:nvSpPr>
        <p:spPr/>
        <p:txBody>
          <a:bodyPr/>
          <a:lstStyle/>
          <a:p>
            <a:r>
              <a:rPr lang="en-US" altLang="en-US"/>
              <a:t>Advantages</a:t>
            </a:r>
          </a:p>
          <a:p>
            <a:pPr lvl="1"/>
            <a:r>
              <a:rPr lang="en-US" altLang="en-US"/>
              <a:t>Decomposability: Effective separation of concerns</a:t>
            </a:r>
          </a:p>
          <a:p>
            <a:pPr lvl="1"/>
            <a:r>
              <a:rPr lang="en-US" altLang="en-US"/>
              <a:t>Maintainability: Changes that do not affect layer interfaces are easy to make</a:t>
            </a:r>
          </a:p>
          <a:p>
            <a:pPr lvl="1"/>
            <a:r>
              <a:rPr lang="en-US" altLang="en-US"/>
              <a:t>Evolvability: Potential for adding layers</a:t>
            </a:r>
          </a:p>
          <a:p>
            <a:pPr lvl="1"/>
            <a:r>
              <a:rPr lang="en-US" altLang="en-US"/>
              <a:t>Adaptability/Portability: Can replace inner layers as long as interfaces remain the same (consider swapping out a Solaris JVM for a Linux one)</a:t>
            </a:r>
          </a:p>
          <a:p>
            <a:pPr lvl="1"/>
            <a:r>
              <a:rPr lang="en-US" altLang="en-US"/>
              <a:t>Understandability: Strict set of dependencies allow you to ignore outer layers</a:t>
            </a:r>
          </a:p>
          <a:p>
            <a:r>
              <a:rPr lang="en-US" altLang="en-US"/>
              <a:t>Disadvantages</a:t>
            </a:r>
          </a:p>
          <a:p>
            <a:pPr lvl="1"/>
            <a:r>
              <a:rPr lang="en-US" altLang="en-US"/>
              <a:t>Performance degrades with too many layers</a:t>
            </a:r>
          </a:p>
          <a:p>
            <a:pPr lvl="1"/>
            <a:r>
              <a:rPr lang="en-US" altLang="en-US"/>
              <a:t>Can be difficult to cleanly assign functionality to the “right” layer</a:t>
            </a:r>
          </a:p>
        </p:txBody>
      </p:sp>
    </p:spTree>
    <p:extLst>
      <p:ext uri="{BB962C8B-B14F-4D97-AF65-F5344CB8AC3E}">
        <p14:creationId xmlns:p14="http://schemas.microsoft.com/office/powerpoint/2010/main" val="2148571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5127" y="423374"/>
            <a:ext cx="10002981" cy="6158052"/>
          </a:xfrm>
          <a:prstGeom prst="rect">
            <a:avLst/>
          </a:prstGeom>
        </p:spPr>
      </p:pic>
    </p:spTree>
    <p:extLst>
      <p:ext uri="{BB962C8B-B14F-4D97-AF65-F5344CB8AC3E}">
        <p14:creationId xmlns:p14="http://schemas.microsoft.com/office/powerpoint/2010/main" val="40509057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771651" y="557213"/>
            <a:ext cx="6373813" cy="539750"/>
          </a:xfrm>
        </p:spPr>
        <p:txBody>
          <a:bodyPr>
            <a:normAutofit fontScale="90000"/>
          </a:bodyPr>
          <a:lstStyle/>
          <a:p>
            <a:r>
              <a:rPr lang="en-US" altLang="en-US"/>
              <a:t>The Blackboard Style</a:t>
            </a:r>
          </a:p>
        </p:txBody>
      </p:sp>
      <p:sp>
        <p:nvSpPr>
          <p:cNvPr id="62467" name="Rectangle 3"/>
          <p:cNvSpPr>
            <a:spLocks noGrp="1" noChangeArrowheads="1"/>
          </p:cNvSpPr>
          <p:nvPr>
            <p:ph type="body" idx="1"/>
          </p:nvPr>
        </p:nvSpPr>
        <p:spPr/>
        <p:txBody>
          <a:bodyPr/>
          <a:lstStyle/>
          <a:p>
            <a:r>
              <a:rPr lang="en-US" altLang="en-US"/>
              <a:t>Components</a:t>
            </a:r>
          </a:p>
          <a:p>
            <a:pPr lvl="1"/>
            <a:r>
              <a:rPr lang="en-US" altLang="en-US"/>
              <a:t>Blackboard client programs</a:t>
            </a:r>
          </a:p>
          <a:p>
            <a:r>
              <a:rPr lang="en-US" altLang="en-US"/>
              <a:t>Connector</a:t>
            </a:r>
          </a:p>
          <a:p>
            <a:pPr lvl="1"/>
            <a:r>
              <a:rPr lang="en-US" altLang="en-US"/>
              <a:t>Blackboard:  shared data repository, possibly with finite capacity</a:t>
            </a:r>
          </a:p>
          <a:p>
            <a:r>
              <a:rPr lang="en-US" altLang="en-US"/>
              <a:t>Configurations</a:t>
            </a:r>
          </a:p>
          <a:p>
            <a:pPr lvl="1"/>
            <a:r>
              <a:rPr lang="en-US" altLang="en-US"/>
              <a:t>Multiple clients sharing single blackboard </a:t>
            </a:r>
          </a:p>
          <a:p>
            <a:r>
              <a:rPr lang="en-US" altLang="en-US"/>
              <a:t>Underlying computational model</a:t>
            </a:r>
          </a:p>
          <a:p>
            <a:pPr lvl="1"/>
            <a:r>
              <a:rPr lang="en-US" altLang="en-US"/>
              <a:t>Synchronized, shared data transactions, with control driven entirely by blackboard state</a:t>
            </a:r>
          </a:p>
          <a:p>
            <a:r>
              <a:rPr lang="en-US" altLang="en-US"/>
              <a:t>Stylistic invariants</a:t>
            </a:r>
          </a:p>
          <a:p>
            <a:pPr lvl="1"/>
            <a:r>
              <a:rPr lang="en-US" altLang="en-US"/>
              <a:t>All clients see all transactions in the same order</a:t>
            </a:r>
          </a:p>
        </p:txBody>
      </p:sp>
    </p:spTree>
    <p:extLst>
      <p:ext uri="{BB962C8B-B14F-4D97-AF65-F5344CB8AC3E}">
        <p14:creationId xmlns:p14="http://schemas.microsoft.com/office/powerpoint/2010/main" val="3235031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771651" y="65089"/>
            <a:ext cx="6373813" cy="1031875"/>
          </a:xfrm>
        </p:spPr>
        <p:txBody>
          <a:bodyPr>
            <a:normAutofit fontScale="90000"/>
          </a:bodyPr>
          <a:lstStyle/>
          <a:p>
            <a:r>
              <a:rPr lang="en-US" altLang="en-US"/>
              <a:t>Blackboard Example:</a:t>
            </a:r>
            <a:br>
              <a:rPr lang="en-US" altLang="en-US"/>
            </a:br>
            <a:r>
              <a:rPr lang="en-US" altLang="en-US"/>
              <a:t>A Chat Room</a:t>
            </a:r>
          </a:p>
        </p:txBody>
      </p:sp>
      <p:sp>
        <p:nvSpPr>
          <p:cNvPr id="43012" name="Rectangle 4"/>
          <p:cNvSpPr>
            <a:spLocks noChangeArrowheads="1"/>
          </p:cNvSpPr>
          <p:nvPr/>
        </p:nvSpPr>
        <p:spPr bwMode="auto">
          <a:xfrm>
            <a:off x="5127625" y="3492500"/>
            <a:ext cx="1785938"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latin typeface="Tahoma" panose="020B0604030504040204" pitchFamily="34" charset="0"/>
              </a:rPr>
              <a:t>Chat Transcript</a:t>
            </a:r>
          </a:p>
        </p:txBody>
      </p:sp>
      <p:sp>
        <p:nvSpPr>
          <p:cNvPr id="43016" name="Oval 8"/>
          <p:cNvSpPr>
            <a:spLocks noChangeArrowheads="1"/>
          </p:cNvSpPr>
          <p:nvPr/>
        </p:nvSpPr>
        <p:spPr bwMode="auto">
          <a:xfrm>
            <a:off x="3079750" y="3389313"/>
            <a:ext cx="1752600" cy="58420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Chat Participant</a:t>
            </a:r>
          </a:p>
        </p:txBody>
      </p:sp>
      <p:sp>
        <p:nvSpPr>
          <p:cNvPr id="43017" name="Oval 9"/>
          <p:cNvSpPr>
            <a:spLocks noChangeArrowheads="1"/>
          </p:cNvSpPr>
          <p:nvPr/>
        </p:nvSpPr>
        <p:spPr bwMode="auto">
          <a:xfrm>
            <a:off x="7208838" y="3389313"/>
            <a:ext cx="1752600" cy="58420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Chat Participant</a:t>
            </a:r>
          </a:p>
        </p:txBody>
      </p:sp>
      <p:sp>
        <p:nvSpPr>
          <p:cNvPr id="43013" name="Oval 5"/>
          <p:cNvSpPr>
            <a:spLocks noChangeArrowheads="1"/>
          </p:cNvSpPr>
          <p:nvPr/>
        </p:nvSpPr>
        <p:spPr bwMode="auto">
          <a:xfrm>
            <a:off x="3978275" y="1798638"/>
            <a:ext cx="1752600" cy="58420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Chat Participant</a:t>
            </a:r>
          </a:p>
        </p:txBody>
      </p:sp>
      <p:sp>
        <p:nvSpPr>
          <p:cNvPr id="43018" name="Oval 10"/>
          <p:cNvSpPr>
            <a:spLocks noChangeArrowheads="1"/>
          </p:cNvSpPr>
          <p:nvPr/>
        </p:nvSpPr>
        <p:spPr bwMode="auto">
          <a:xfrm>
            <a:off x="6310313" y="1773239"/>
            <a:ext cx="1752600" cy="6318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Chat Participant</a:t>
            </a:r>
          </a:p>
        </p:txBody>
      </p:sp>
      <p:sp>
        <p:nvSpPr>
          <p:cNvPr id="43019" name="Oval 11"/>
          <p:cNvSpPr>
            <a:spLocks noChangeArrowheads="1"/>
          </p:cNvSpPr>
          <p:nvPr/>
        </p:nvSpPr>
        <p:spPr bwMode="auto">
          <a:xfrm>
            <a:off x="5143500" y="4959351"/>
            <a:ext cx="1752600" cy="6318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Chat Participant</a:t>
            </a:r>
          </a:p>
        </p:txBody>
      </p:sp>
      <p:cxnSp>
        <p:nvCxnSpPr>
          <p:cNvPr id="43027" name="AutoShape 19"/>
          <p:cNvCxnSpPr>
            <a:cxnSpLocks noChangeShapeType="1"/>
            <a:stCxn id="43019" idx="0"/>
            <a:endCxn id="43012" idx="2"/>
          </p:cNvCxnSpPr>
          <p:nvPr/>
        </p:nvCxnSpPr>
        <p:spPr bwMode="auto">
          <a:xfrm flipV="1">
            <a:off x="6019800" y="3873500"/>
            <a:ext cx="1588" cy="1085850"/>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8" name="AutoShape 20"/>
          <p:cNvCxnSpPr>
            <a:cxnSpLocks noChangeShapeType="1"/>
          </p:cNvCxnSpPr>
          <p:nvPr/>
        </p:nvCxnSpPr>
        <p:spPr bwMode="auto">
          <a:xfrm>
            <a:off x="4687888" y="2382838"/>
            <a:ext cx="1166812" cy="1109662"/>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29" name="AutoShape 21"/>
          <p:cNvCxnSpPr>
            <a:cxnSpLocks noChangeShapeType="1"/>
          </p:cNvCxnSpPr>
          <p:nvPr/>
        </p:nvCxnSpPr>
        <p:spPr bwMode="auto">
          <a:xfrm flipV="1">
            <a:off x="6188076" y="2405064"/>
            <a:ext cx="1165225" cy="108743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30" name="AutoShape 22"/>
          <p:cNvCxnSpPr>
            <a:cxnSpLocks noChangeShapeType="1"/>
            <a:stCxn id="43016" idx="6"/>
            <a:endCxn id="43012" idx="1"/>
          </p:cNvCxnSpPr>
          <p:nvPr/>
        </p:nvCxnSpPr>
        <p:spPr bwMode="auto">
          <a:xfrm>
            <a:off x="4832351" y="3681414"/>
            <a:ext cx="295275" cy="158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031" name="AutoShape 23"/>
          <p:cNvCxnSpPr>
            <a:cxnSpLocks noChangeShapeType="1"/>
            <a:stCxn id="43012" idx="3"/>
            <a:endCxn id="43017" idx="2"/>
          </p:cNvCxnSpPr>
          <p:nvPr/>
        </p:nvCxnSpPr>
        <p:spPr bwMode="auto">
          <a:xfrm flipV="1">
            <a:off x="6913564" y="3681414"/>
            <a:ext cx="295275" cy="1587"/>
          </a:xfrm>
          <a:prstGeom prst="straightConnector1">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01622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771651" y="65089"/>
            <a:ext cx="6373813" cy="1031875"/>
          </a:xfrm>
        </p:spPr>
        <p:txBody>
          <a:bodyPr>
            <a:normAutofit fontScale="90000"/>
          </a:bodyPr>
          <a:lstStyle/>
          <a:p>
            <a:r>
              <a:rPr lang="en-US" altLang="en-US"/>
              <a:t>Blackboard Advantages and Disadvantages</a:t>
            </a:r>
          </a:p>
        </p:txBody>
      </p:sp>
      <p:sp>
        <p:nvSpPr>
          <p:cNvPr id="72707" name="Rectangle 3"/>
          <p:cNvSpPr>
            <a:spLocks noGrp="1" noChangeArrowheads="1"/>
          </p:cNvSpPr>
          <p:nvPr>
            <p:ph type="body" idx="1"/>
          </p:nvPr>
        </p:nvSpPr>
        <p:spPr/>
        <p:txBody>
          <a:bodyPr/>
          <a:lstStyle/>
          <a:p>
            <a:r>
              <a:rPr lang="en-US" altLang="en-US"/>
              <a:t>Advantages</a:t>
            </a:r>
          </a:p>
          <a:p>
            <a:pPr lvl="1"/>
            <a:r>
              <a:rPr lang="en-US" altLang="en-US"/>
              <a:t>Simplicity: Only one connector (the blackboard) that everyone uses</a:t>
            </a:r>
          </a:p>
          <a:p>
            <a:pPr lvl="1"/>
            <a:r>
              <a:rPr lang="en-US" altLang="en-US"/>
              <a:t>Evolvability: New types of components can be added easily</a:t>
            </a:r>
          </a:p>
          <a:p>
            <a:pPr lvl="1"/>
            <a:r>
              <a:rPr lang="en-US" altLang="en-US"/>
              <a:t>Reliability(?): Concurrency controls of information, traditionally a tricky problem, can be largely addressed in the blackboard</a:t>
            </a:r>
          </a:p>
          <a:p>
            <a:r>
              <a:rPr lang="en-US" altLang="en-US"/>
              <a:t>Disadvantages</a:t>
            </a:r>
          </a:p>
          <a:p>
            <a:pPr lvl="1"/>
            <a:r>
              <a:rPr lang="en-US" altLang="en-US"/>
              <a:t>Blackboard becomes a bottleneck with too many clients</a:t>
            </a:r>
          </a:p>
          <a:p>
            <a:pPr lvl="1"/>
            <a:r>
              <a:rPr lang="en-US" altLang="en-US"/>
              <a:t>Implicit “partitions” of information on the blackboard may cause confusion, reduce understandability</a:t>
            </a:r>
          </a:p>
        </p:txBody>
      </p:sp>
    </p:spTree>
    <p:extLst>
      <p:ext uri="{BB962C8B-B14F-4D97-AF65-F5344CB8AC3E}">
        <p14:creationId xmlns:p14="http://schemas.microsoft.com/office/powerpoint/2010/main" val="673441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771651" y="557213"/>
            <a:ext cx="6373813" cy="539750"/>
          </a:xfrm>
        </p:spPr>
        <p:txBody>
          <a:bodyPr>
            <a:normAutofit fontScale="90000"/>
          </a:bodyPr>
          <a:lstStyle/>
          <a:p>
            <a:r>
              <a:rPr lang="en-US" altLang="en-US"/>
              <a:t>The Hypertext Style</a:t>
            </a:r>
          </a:p>
        </p:txBody>
      </p:sp>
      <p:sp>
        <p:nvSpPr>
          <p:cNvPr id="63491" name="Rectangle 3"/>
          <p:cNvSpPr>
            <a:spLocks noGrp="1" noChangeArrowheads="1"/>
          </p:cNvSpPr>
          <p:nvPr>
            <p:ph type="body" idx="1"/>
          </p:nvPr>
        </p:nvSpPr>
        <p:spPr/>
        <p:txBody>
          <a:bodyPr/>
          <a:lstStyle/>
          <a:p>
            <a:r>
              <a:rPr lang="en-US" altLang="en-US"/>
              <a:t>Components</a:t>
            </a:r>
          </a:p>
          <a:p>
            <a:pPr lvl="1"/>
            <a:r>
              <a:rPr lang="en-US" altLang="en-US"/>
              <a:t>“Documents” and document parts</a:t>
            </a:r>
          </a:p>
          <a:p>
            <a:r>
              <a:rPr lang="en-US" altLang="en-US"/>
              <a:t>Connectors</a:t>
            </a:r>
          </a:p>
          <a:p>
            <a:pPr lvl="1"/>
            <a:r>
              <a:rPr lang="en-US" altLang="en-US"/>
              <a:t>Unidirectional hyperlinks between document parts</a:t>
            </a:r>
          </a:p>
          <a:p>
            <a:r>
              <a:rPr lang="en-US" altLang="en-US"/>
              <a:t>Configurations</a:t>
            </a:r>
          </a:p>
          <a:p>
            <a:pPr lvl="1"/>
            <a:r>
              <a:rPr lang="en-US" altLang="en-US"/>
              <a:t>Arbitrary topology of linked documents</a:t>
            </a:r>
          </a:p>
          <a:p>
            <a:r>
              <a:rPr lang="en-US" altLang="en-US"/>
              <a:t>Underlying computational model</a:t>
            </a:r>
          </a:p>
          <a:p>
            <a:pPr lvl="1"/>
            <a:r>
              <a:rPr lang="en-US" altLang="en-US"/>
              <a:t>Bidirectional hyperlink traversal</a:t>
            </a:r>
          </a:p>
          <a:p>
            <a:r>
              <a:rPr lang="en-US" altLang="en-US"/>
              <a:t>Stylistic invariants</a:t>
            </a:r>
          </a:p>
          <a:p>
            <a:pPr lvl="1"/>
            <a:r>
              <a:rPr lang="en-US" altLang="en-US"/>
              <a:t>Adherence to standardized document formats</a:t>
            </a:r>
          </a:p>
        </p:txBody>
      </p:sp>
    </p:spTree>
    <p:extLst>
      <p:ext uri="{BB962C8B-B14F-4D97-AF65-F5344CB8AC3E}">
        <p14:creationId xmlns:p14="http://schemas.microsoft.com/office/powerpoint/2010/main" val="18154609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771651" y="65089"/>
            <a:ext cx="6373813" cy="1031875"/>
          </a:xfrm>
        </p:spPr>
        <p:txBody>
          <a:bodyPr>
            <a:normAutofit fontScale="90000"/>
          </a:bodyPr>
          <a:lstStyle/>
          <a:p>
            <a:r>
              <a:rPr lang="en-US" altLang="en-US"/>
              <a:t>Hypertext Example:</a:t>
            </a:r>
            <a:br>
              <a:rPr lang="en-US" altLang="en-US"/>
            </a:br>
            <a:r>
              <a:rPr lang="en-US" altLang="en-US"/>
              <a:t>The World Wide Web</a:t>
            </a:r>
          </a:p>
        </p:txBody>
      </p:sp>
      <p:sp>
        <p:nvSpPr>
          <p:cNvPr id="44037" name="Oval 5"/>
          <p:cNvSpPr>
            <a:spLocks noChangeArrowheads="1"/>
          </p:cNvSpPr>
          <p:nvPr/>
        </p:nvSpPr>
        <p:spPr bwMode="auto">
          <a:xfrm>
            <a:off x="5276850" y="1644650"/>
            <a:ext cx="1835150" cy="65563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HTML Document</a:t>
            </a:r>
          </a:p>
        </p:txBody>
      </p:sp>
      <p:sp>
        <p:nvSpPr>
          <p:cNvPr id="44038" name="Oval 6"/>
          <p:cNvSpPr>
            <a:spLocks noChangeArrowheads="1"/>
          </p:cNvSpPr>
          <p:nvPr/>
        </p:nvSpPr>
        <p:spPr bwMode="auto">
          <a:xfrm>
            <a:off x="5276850" y="3638550"/>
            <a:ext cx="1835150" cy="65563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HTML Document</a:t>
            </a:r>
          </a:p>
        </p:txBody>
      </p:sp>
      <p:sp>
        <p:nvSpPr>
          <p:cNvPr id="44039" name="Oval 7"/>
          <p:cNvSpPr>
            <a:spLocks noChangeArrowheads="1"/>
          </p:cNvSpPr>
          <p:nvPr/>
        </p:nvSpPr>
        <p:spPr bwMode="auto">
          <a:xfrm>
            <a:off x="2235200" y="3636964"/>
            <a:ext cx="1835150" cy="655637"/>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Java Applet</a:t>
            </a:r>
          </a:p>
        </p:txBody>
      </p:sp>
      <p:sp>
        <p:nvSpPr>
          <p:cNvPr id="44040" name="Oval 8"/>
          <p:cNvSpPr>
            <a:spLocks noChangeArrowheads="1"/>
          </p:cNvSpPr>
          <p:nvPr/>
        </p:nvSpPr>
        <p:spPr bwMode="auto">
          <a:xfrm>
            <a:off x="8320088" y="3638550"/>
            <a:ext cx="1835150" cy="65563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GIF Image</a:t>
            </a:r>
          </a:p>
        </p:txBody>
      </p:sp>
      <p:sp>
        <p:nvSpPr>
          <p:cNvPr id="44042" name="AutoShape 10"/>
          <p:cNvSpPr>
            <a:spLocks noChangeArrowheads="1"/>
          </p:cNvSpPr>
          <p:nvPr/>
        </p:nvSpPr>
        <p:spPr bwMode="auto">
          <a:xfrm>
            <a:off x="5715000" y="2132014"/>
            <a:ext cx="179388" cy="1582737"/>
          </a:xfrm>
          <a:prstGeom prst="downArrow">
            <a:avLst>
              <a:gd name="adj1" fmla="val 50000"/>
              <a:gd name="adj2" fmla="val 220575"/>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4043" name="AutoShape 11"/>
          <p:cNvSpPr>
            <a:spLocks noChangeArrowheads="1"/>
          </p:cNvSpPr>
          <p:nvPr/>
        </p:nvSpPr>
        <p:spPr bwMode="auto">
          <a:xfrm>
            <a:off x="6415089" y="2105026"/>
            <a:ext cx="180975" cy="2035175"/>
          </a:xfrm>
          <a:prstGeom prst="downArrow">
            <a:avLst>
              <a:gd name="adj1" fmla="val 50000"/>
              <a:gd name="adj2" fmla="val 28114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4044" name="AutoShape 12"/>
          <p:cNvSpPr>
            <a:spLocks noChangeArrowheads="1"/>
          </p:cNvSpPr>
          <p:nvPr/>
        </p:nvSpPr>
        <p:spPr bwMode="auto">
          <a:xfrm rot="3041320">
            <a:off x="4508501" y="1620838"/>
            <a:ext cx="206375" cy="2527300"/>
          </a:xfrm>
          <a:prstGeom prst="downArrow">
            <a:avLst>
              <a:gd name="adj1" fmla="val 50000"/>
              <a:gd name="adj2" fmla="val 306154"/>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4047" name="AutoShape 15"/>
          <p:cNvSpPr>
            <a:spLocks noChangeArrowheads="1"/>
          </p:cNvSpPr>
          <p:nvPr/>
        </p:nvSpPr>
        <p:spPr bwMode="auto">
          <a:xfrm rot="5400000">
            <a:off x="4711701" y="3213101"/>
            <a:ext cx="166687" cy="1928812"/>
          </a:xfrm>
          <a:prstGeom prst="downArrow">
            <a:avLst>
              <a:gd name="adj1" fmla="val 50000"/>
              <a:gd name="adj2" fmla="val 289287"/>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4048" name="AutoShape 16"/>
          <p:cNvSpPr>
            <a:spLocks noChangeArrowheads="1"/>
          </p:cNvSpPr>
          <p:nvPr/>
        </p:nvSpPr>
        <p:spPr bwMode="auto">
          <a:xfrm rot="16200000" flipH="1">
            <a:off x="7464425" y="3203575"/>
            <a:ext cx="192088" cy="1868488"/>
          </a:xfrm>
          <a:prstGeom prst="downArrow">
            <a:avLst>
              <a:gd name="adj1" fmla="val 50000"/>
              <a:gd name="adj2" fmla="val 243181"/>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4049" name="Oval 17"/>
          <p:cNvSpPr>
            <a:spLocks noChangeArrowheads="1"/>
          </p:cNvSpPr>
          <p:nvPr/>
        </p:nvSpPr>
        <p:spPr bwMode="auto">
          <a:xfrm>
            <a:off x="5276850" y="5718175"/>
            <a:ext cx="1835150" cy="655638"/>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Text Document</a:t>
            </a:r>
          </a:p>
        </p:txBody>
      </p:sp>
      <p:sp>
        <p:nvSpPr>
          <p:cNvPr id="44050" name="AutoShape 18"/>
          <p:cNvSpPr>
            <a:spLocks noChangeArrowheads="1"/>
          </p:cNvSpPr>
          <p:nvPr/>
        </p:nvSpPr>
        <p:spPr bwMode="auto">
          <a:xfrm>
            <a:off x="6094414" y="4094164"/>
            <a:ext cx="179387" cy="1582737"/>
          </a:xfrm>
          <a:prstGeom prst="downArrow">
            <a:avLst>
              <a:gd name="adj1" fmla="val 50000"/>
              <a:gd name="adj2" fmla="val 220576"/>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814169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1771651" y="65089"/>
            <a:ext cx="6373813" cy="1031875"/>
          </a:xfrm>
        </p:spPr>
        <p:txBody>
          <a:bodyPr>
            <a:normAutofit fontScale="90000"/>
          </a:bodyPr>
          <a:lstStyle/>
          <a:p>
            <a:r>
              <a:rPr lang="en-US" altLang="en-US"/>
              <a:t>Hypertext Advantages and Disadvantages</a:t>
            </a:r>
          </a:p>
        </p:txBody>
      </p:sp>
      <p:sp>
        <p:nvSpPr>
          <p:cNvPr id="71683" name="Rectangle 1027"/>
          <p:cNvSpPr>
            <a:spLocks noGrp="1" noChangeArrowheads="1"/>
          </p:cNvSpPr>
          <p:nvPr>
            <p:ph type="body" idx="1"/>
          </p:nvPr>
        </p:nvSpPr>
        <p:spPr/>
        <p:txBody>
          <a:bodyPr/>
          <a:lstStyle/>
          <a:p>
            <a:r>
              <a:rPr lang="en-US" altLang="en-US"/>
              <a:t>Advantages</a:t>
            </a:r>
          </a:p>
          <a:p>
            <a:pPr lvl="1"/>
            <a:r>
              <a:rPr lang="en-US" altLang="en-US"/>
              <a:t>Efficiency: Can organize large amounts of non-uniform data</a:t>
            </a:r>
          </a:p>
          <a:p>
            <a:pPr lvl="1"/>
            <a:r>
              <a:rPr lang="en-US" altLang="en-US"/>
              <a:t>Adaptability: New types of applications and data can be integrated</a:t>
            </a:r>
          </a:p>
          <a:p>
            <a:pPr lvl="1"/>
            <a:r>
              <a:rPr lang="en-US" altLang="en-US"/>
              <a:t>Distributability: Well-suited to wide-area distributed application</a:t>
            </a:r>
          </a:p>
          <a:p>
            <a:pPr lvl="1"/>
            <a:r>
              <a:rPr lang="en-US" altLang="en-US"/>
              <a:t>Scalability: Lack of centralization allows millions of clients (cf. the Web)</a:t>
            </a:r>
          </a:p>
          <a:p>
            <a:pPr lvl="1"/>
            <a:r>
              <a:rPr lang="en-US" altLang="en-US"/>
              <a:t>Flexibility: Few constraints on topology, organization</a:t>
            </a:r>
          </a:p>
          <a:p>
            <a:r>
              <a:rPr lang="en-US" altLang="en-US"/>
              <a:t>Disadvantages</a:t>
            </a:r>
          </a:p>
          <a:p>
            <a:pPr lvl="1"/>
            <a:r>
              <a:rPr lang="en-US" altLang="en-US"/>
              <a:t>Reliability (consider broken links)</a:t>
            </a:r>
          </a:p>
          <a:p>
            <a:pPr lvl="1"/>
            <a:r>
              <a:rPr lang="en-US" altLang="en-US"/>
              <a:t>Somewhat difficult to maintain context</a:t>
            </a:r>
          </a:p>
          <a:p>
            <a:pPr lvl="1"/>
            <a:r>
              <a:rPr lang="en-US" altLang="en-US"/>
              <a:t>Need for sophisticated indexing mechanisms</a:t>
            </a:r>
          </a:p>
          <a:p>
            <a:pPr lvl="1"/>
            <a:r>
              <a:rPr lang="en-US" altLang="en-US"/>
              <a:t>Need for sophisticated version control</a:t>
            </a:r>
          </a:p>
        </p:txBody>
      </p:sp>
    </p:spTree>
    <p:extLst>
      <p:ext uri="{BB962C8B-B14F-4D97-AF65-F5344CB8AC3E}">
        <p14:creationId xmlns:p14="http://schemas.microsoft.com/office/powerpoint/2010/main" val="35740862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771651" y="65089"/>
            <a:ext cx="6373813" cy="1031875"/>
          </a:xfrm>
        </p:spPr>
        <p:txBody>
          <a:bodyPr>
            <a:normAutofit fontScale="90000"/>
          </a:bodyPr>
          <a:lstStyle/>
          <a:p>
            <a:r>
              <a:rPr lang="en-US" altLang="en-US"/>
              <a:t>Event-Based Systems and the Implicit Invocation Style</a:t>
            </a:r>
          </a:p>
        </p:txBody>
      </p:sp>
      <p:sp>
        <p:nvSpPr>
          <p:cNvPr id="51203" name="Rectangle 3"/>
          <p:cNvSpPr>
            <a:spLocks noGrp="1" noChangeArrowheads="1"/>
          </p:cNvSpPr>
          <p:nvPr>
            <p:ph type="body" idx="1"/>
          </p:nvPr>
        </p:nvSpPr>
        <p:spPr/>
        <p:txBody>
          <a:bodyPr/>
          <a:lstStyle/>
          <a:p>
            <a:r>
              <a:rPr lang="en-US" altLang="en-US"/>
              <a:t>Components</a:t>
            </a:r>
          </a:p>
          <a:p>
            <a:pPr lvl="1"/>
            <a:r>
              <a:rPr lang="en-US" altLang="en-US"/>
              <a:t>Programs or program entities that </a:t>
            </a:r>
            <a:r>
              <a:rPr lang="en-US" altLang="en-US" i="1"/>
              <a:t>announce </a:t>
            </a:r>
            <a:r>
              <a:rPr lang="en-US" altLang="en-US"/>
              <a:t>and/or </a:t>
            </a:r>
            <a:r>
              <a:rPr lang="en-US" altLang="en-US" i="1"/>
              <a:t>register interest in </a:t>
            </a:r>
            <a:r>
              <a:rPr lang="en-US" altLang="en-US"/>
              <a:t>events</a:t>
            </a:r>
          </a:p>
          <a:p>
            <a:r>
              <a:rPr lang="en-US" altLang="en-US"/>
              <a:t>Connectors</a:t>
            </a:r>
          </a:p>
          <a:p>
            <a:pPr lvl="1"/>
            <a:r>
              <a:rPr lang="en-US" altLang="en-US"/>
              <a:t>Event broadcast and registration infrastructure</a:t>
            </a:r>
          </a:p>
          <a:p>
            <a:r>
              <a:rPr lang="en-US" altLang="en-US"/>
              <a:t>Configurations</a:t>
            </a:r>
          </a:p>
          <a:p>
            <a:pPr lvl="1"/>
            <a:r>
              <a:rPr lang="en-US" altLang="en-US"/>
              <a:t>Implicit dependencies arising from event announcements and registrations</a:t>
            </a:r>
          </a:p>
          <a:p>
            <a:r>
              <a:rPr lang="en-US" altLang="en-US"/>
              <a:t>Underlying computational model</a:t>
            </a:r>
          </a:p>
          <a:p>
            <a:pPr lvl="1">
              <a:buFontTx/>
              <a:buNone/>
            </a:pPr>
            <a:r>
              <a:rPr lang="en-US" altLang="en-US"/>
              <a:t>1.  Event announcement is broadcast</a:t>
            </a:r>
          </a:p>
          <a:p>
            <a:pPr lvl="1">
              <a:buFontTx/>
              <a:buNone/>
            </a:pPr>
            <a:r>
              <a:rPr lang="en-US" altLang="en-US"/>
              <a:t>2.  Procedures associated with registrations (if any) are invoked</a:t>
            </a:r>
          </a:p>
        </p:txBody>
      </p:sp>
    </p:spTree>
    <p:extLst>
      <p:ext uri="{BB962C8B-B14F-4D97-AF65-F5344CB8AC3E}">
        <p14:creationId xmlns:p14="http://schemas.microsoft.com/office/powerpoint/2010/main" val="4255126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771651" y="65089"/>
            <a:ext cx="6373813" cy="1031875"/>
          </a:xfrm>
        </p:spPr>
        <p:txBody>
          <a:bodyPr>
            <a:normAutofit fontScale="90000"/>
          </a:bodyPr>
          <a:lstStyle/>
          <a:p>
            <a:r>
              <a:rPr lang="en-US" altLang="en-US"/>
              <a:t>Implicit Invocation Example:</a:t>
            </a:r>
            <a:br>
              <a:rPr lang="en-US" altLang="en-US"/>
            </a:br>
            <a:r>
              <a:rPr lang="en-US" altLang="en-US"/>
              <a:t>Program Debugging (1)</a:t>
            </a:r>
          </a:p>
        </p:txBody>
      </p:sp>
      <p:sp>
        <p:nvSpPr>
          <p:cNvPr id="69636" name="Rectangle 4"/>
          <p:cNvSpPr>
            <a:spLocks noChangeArrowheads="1"/>
          </p:cNvSpPr>
          <p:nvPr/>
        </p:nvSpPr>
        <p:spPr bwMode="auto">
          <a:xfrm>
            <a:off x="5399088" y="2187575"/>
            <a:ext cx="1524000" cy="381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latin typeface="Tahoma" panose="020B0604030504040204" pitchFamily="34" charset="0"/>
              </a:rPr>
              <a:t>Debug events</a:t>
            </a:r>
          </a:p>
        </p:txBody>
      </p:sp>
      <p:sp>
        <p:nvSpPr>
          <p:cNvPr id="69637" name="Oval 5"/>
          <p:cNvSpPr>
            <a:spLocks noChangeArrowheads="1"/>
          </p:cNvSpPr>
          <p:nvPr/>
        </p:nvSpPr>
        <p:spPr bwMode="auto">
          <a:xfrm>
            <a:off x="2439989" y="31337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Interactive</a:t>
            </a:r>
          </a:p>
          <a:p>
            <a:pPr algn="ctr"/>
            <a:r>
              <a:rPr lang="en-US" altLang="en-US" i="1">
                <a:solidFill>
                  <a:schemeClr val="bg1"/>
                </a:solidFill>
                <a:latin typeface="Tahoma" panose="020B0604030504040204" pitchFamily="34" charset="0"/>
              </a:rPr>
              <a:t>Program</a:t>
            </a:r>
          </a:p>
          <a:p>
            <a:pPr algn="ctr"/>
            <a:r>
              <a:rPr lang="en-US" altLang="en-US" i="1">
                <a:solidFill>
                  <a:schemeClr val="bg1"/>
                </a:solidFill>
                <a:latin typeface="Tahoma" panose="020B0604030504040204" pitchFamily="34" charset="0"/>
              </a:rPr>
              <a:t>Debugger</a:t>
            </a:r>
          </a:p>
        </p:txBody>
      </p:sp>
      <p:sp>
        <p:nvSpPr>
          <p:cNvPr id="69638" name="Oval 6"/>
          <p:cNvSpPr>
            <a:spLocks noChangeArrowheads="1"/>
          </p:cNvSpPr>
          <p:nvPr/>
        </p:nvSpPr>
        <p:spPr bwMode="auto">
          <a:xfrm>
            <a:off x="6937376" y="30829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Application</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Program</a:t>
            </a:r>
          </a:p>
        </p:txBody>
      </p:sp>
      <p:sp>
        <p:nvSpPr>
          <p:cNvPr id="69639" name="Oval 7"/>
          <p:cNvSpPr>
            <a:spLocks noChangeArrowheads="1"/>
          </p:cNvSpPr>
          <p:nvPr/>
        </p:nvSpPr>
        <p:spPr bwMode="auto">
          <a:xfrm>
            <a:off x="3592513" y="4548188"/>
            <a:ext cx="1962150" cy="65405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Breakpoint</a:t>
            </a:r>
          </a:p>
          <a:p>
            <a:pPr algn="ctr"/>
            <a:r>
              <a:rPr lang="en-US" altLang="en-US" i="1">
                <a:solidFill>
                  <a:schemeClr val="bg1"/>
                </a:solidFill>
                <a:latin typeface="Tahoma" panose="020B0604030504040204" pitchFamily="34" charset="0"/>
              </a:rPr>
              <a:t>Routine</a:t>
            </a:r>
          </a:p>
        </p:txBody>
      </p:sp>
      <p:cxnSp>
        <p:nvCxnSpPr>
          <p:cNvPr id="69642" name="AutoShape 10"/>
          <p:cNvCxnSpPr>
            <a:cxnSpLocks noChangeShapeType="1"/>
            <a:stCxn id="69637" idx="0"/>
            <a:endCxn id="69636" idx="1"/>
          </p:cNvCxnSpPr>
          <p:nvPr/>
        </p:nvCxnSpPr>
        <p:spPr bwMode="auto">
          <a:xfrm rot="16200000">
            <a:off x="4291807" y="2026444"/>
            <a:ext cx="755650" cy="1458913"/>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643" name="Text Box 11"/>
          <p:cNvSpPr txBox="1">
            <a:spLocks noChangeArrowheads="1"/>
          </p:cNvSpPr>
          <p:nvPr/>
        </p:nvSpPr>
        <p:spPr bwMode="auto">
          <a:xfrm>
            <a:off x="1928814" y="1941513"/>
            <a:ext cx="3227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latin typeface="Tahoma" panose="020B0604030504040204" pitchFamily="34" charset="0"/>
              </a:rPr>
              <a:t>Set breakpoint line 10</a:t>
            </a:r>
          </a:p>
        </p:txBody>
      </p:sp>
    </p:spTree>
    <p:extLst>
      <p:ext uri="{BB962C8B-B14F-4D97-AF65-F5344CB8AC3E}">
        <p14:creationId xmlns:p14="http://schemas.microsoft.com/office/powerpoint/2010/main" val="736795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771651" y="65089"/>
            <a:ext cx="6373813" cy="1031875"/>
          </a:xfrm>
        </p:spPr>
        <p:txBody>
          <a:bodyPr>
            <a:normAutofit fontScale="90000"/>
          </a:bodyPr>
          <a:lstStyle/>
          <a:p>
            <a:r>
              <a:rPr lang="en-US" altLang="en-US"/>
              <a:t>Implicit Invocation Example:</a:t>
            </a:r>
            <a:br>
              <a:rPr lang="en-US" altLang="en-US"/>
            </a:br>
            <a:r>
              <a:rPr lang="en-US" altLang="en-US"/>
              <a:t>Program Debugging (2)</a:t>
            </a:r>
          </a:p>
        </p:txBody>
      </p:sp>
      <p:sp>
        <p:nvSpPr>
          <p:cNvPr id="80899" name="Rectangle 3"/>
          <p:cNvSpPr>
            <a:spLocks noChangeArrowheads="1"/>
          </p:cNvSpPr>
          <p:nvPr/>
        </p:nvSpPr>
        <p:spPr bwMode="auto">
          <a:xfrm>
            <a:off x="5399088" y="2187575"/>
            <a:ext cx="1524000" cy="787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r>
              <a:rPr lang="en-US" altLang="en-US" i="1">
                <a:latin typeface="Tahoma" panose="020B0604030504040204" pitchFamily="34" charset="0"/>
              </a:rPr>
              <a:t>Debug events</a:t>
            </a:r>
          </a:p>
        </p:txBody>
      </p:sp>
      <p:sp>
        <p:nvSpPr>
          <p:cNvPr id="80900" name="Oval 4"/>
          <p:cNvSpPr>
            <a:spLocks noChangeArrowheads="1"/>
          </p:cNvSpPr>
          <p:nvPr/>
        </p:nvSpPr>
        <p:spPr bwMode="auto">
          <a:xfrm>
            <a:off x="2439989" y="31337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Interactive</a:t>
            </a:r>
          </a:p>
          <a:p>
            <a:pPr algn="ctr"/>
            <a:r>
              <a:rPr lang="en-US" altLang="en-US" i="1">
                <a:solidFill>
                  <a:schemeClr val="bg1"/>
                </a:solidFill>
                <a:latin typeface="Tahoma" panose="020B0604030504040204" pitchFamily="34" charset="0"/>
              </a:rPr>
              <a:t>Program</a:t>
            </a:r>
          </a:p>
          <a:p>
            <a:pPr algn="ctr"/>
            <a:r>
              <a:rPr lang="en-US" altLang="en-US" i="1">
                <a:solidFill>
                  <a:schemeClr val="bg1"/>
                </a:solidFill>
                <a:latin typeface="Tahoma" panose="020B0604030504040204" pitchFamily="34" charset="0"/>
              </a:rPr>
              <a:t>Debugger</a:t>
            </a:r>
          </a:p>
        </p:txBody>
      </p:sp>
      <p:sp>
        <p:nvSpPr>
          <p:cNvPr id="80901" name="Oval 5"/>
          <p:cNvSpPr>
            <a:spLocks noChangeArrowheads="1"/>
          </p:cNvSpPr>
          <p:nvPr/>
        </p:nvSpPr>
        <p:spPr bwMode="auto">
          <a:xfrm>
            <a:off x="6937376" y="30829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Application</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Program</a:t>
            </a:r>
          </a:p>
        </p:txBody>
      </p:sp>
      <p:sp>
        <p:nvSpPr>
          <p:cNvPr id="80902" name="Oval 6"/>
          <p:cNvSpPr>
            <a:spLocks noChangeArrowheads="1"/>
          </p:cNvSpPr>
          <p:nvPr/>
        </p:nvSpPr>
        <p:spPr bwMode="auto">
          <a:xfrm>
            <a:off x="3592513" y="4548188"/>
            <a:ext cx="1962150" cy="65405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Breakpoint</a:t>
            </a:r>
          </a:p>
          <a:p>
            <a:pPr algn="ctr"/>
            <a:r>
              <a:rPr lang="en-US" altLang="en-US" i="1">
                <a:solidFill>
                  <a:schemeClr val="bg1"/>
                </a:solidFill>
                <a:latin typeface="Tahoma" panose="020B0604030504040204" pitchFamily="34" charset="0"/>
              </a:rPr>
              <a:t>Routine</a:t>
            </a:r>
          </a:p>
        </p:txBody>
      </p:sp>
      <p:sp>
        <p:nvSpPr>
          <p:cNvPr id="80904" name="Text Box 8"/>
          <p:cNvSpPr txBox="1">
            <a:spLocks noChangeArrowheads="1"/>
          </p:cNvSpPr>
          <p:nvPr/>
        </p:nvSpPr>
        <p:spPr bwMode="auto">
          <a:xfrm>
            <a:off x="6119814" y="2619375"/>
            <a:ext cx="71437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Tahoma" panose="020B0604030504040204" pitchFamily="34" charset="0"/>
              </a:rPr>
              <a:t>line 10</a:t>
            </a:r>
          </a:p>
        </p:txBody>
      </p:sp>
      <p:cxnSp>
        <p:nvCxnSpPr>
          <p:cNvPr id="80906" name="AutoShape 10"/>
          <p:cNvCxnSpPr>
            <a:cxnSpLocks noChangeShapeType="1"/>
            <a:stCxn id="80904" idx="1"/>
            <a:endCxn id="80902" idx="6"/>
          </p:cNvCxnSpPr>
          <p:nvPr/>
        </p:nvCxnSpPr>
        <p:spPr bwMode="auto">
          <a:xfrm rot="10800000" flipV="1">
            <a:off x="5554663" y="2773363"/>
            <a:ext cx="565150" cy="2101850"/>
          </a:xfrm>
          <a:prstGeom prst="curvedConnector3">
            <a:avLst>
              <a:gd name="adj1" fmla="val 50000"/>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650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771651" y="65089"/>
            <a:ext cx="6373813" cy="1031875"/>
          </a:xfrm>
        </p:spPr>
        <p:txBody>
          <a:bodyPr>
            <a:normAutofit fontScale="90000"/>
          </a:bodyPr>
          <a:lstStyle/>
          <a:p>
            <a:r>
              <a:rPr lang="en-US" altLang="en-US"/>
              <a:t>Implicit Invocation Example:</a:t>
            </a:r>
            <a:br>
              <a:rPr lang="en-US" altLang="en-US"/>
            </a:br>
            <a:r>
              <a:rPr lang="en-US" altLang="en-US"/>
              <a:t>Program Debugging (3)</a:t>
            </a:r>
          </a:p>
        </p:txBody>
      </p:sp>
      <p:sp>
        <p:nvSpPr>
          <p:cNvPr id="78852" name="Oval 4"/>
          <p:cNvSpPr>
            <a:spLocks noChangeArrowheads="1"/>
          </p:cNvSpPr>
          <p:nvPr/>
        </p:nvSpPr>
        <p:spPr bwMode="auto">
          <a:xfrm>
            <a:off x="2439989" y="31337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Interactive</a:t>
            </a:r>
          </a:p>
          <a:p>
            <a:pPr algn="ctr"/>
            <a:r>
              <a:rPr lang="en-US" altLang="en-US" i="1">
                <a:solidFill>
                  <a:schemeClr val="bg1"/>
                </a:solidFill>
                <a:latin typeface="Tahoma" panose="020B0604030504040204" pitchFamily="34" charset="0"/>
              </a:rPr>
              <a:t>Program</a:t>
            </a:r>
          </a:p>
          <a:p>
            <a:pPr algn="ctr"/>
            <a:r>
              <a:rPr lang="en-US" altLang="en-US" i="1">
                <a:solidFill>
                  <a:schemeClr val="bg1"/>
                </a:solidFill>
                <a:latin typeface="Tahoma" panose="020B0604030504040204" pitchFamily="34" charset="0"/>
              </a:rPr>
              <a:t>Debugger</a:t>
            </a:r>
          </a:p>
        </p:txBody>
      </p:sp>
      <p:sp>
        <p:nvSpPr>
          <p:cNvPr id="78853" name="Oval 5"/>
          <p:cNvSpPr>
            <a:spLocks noChangeArrowheads="1"/>
          </p:cNvSpPr>
          <p:nvPr/>
        </p:nvSpPr>
        <p:spPr bwMode="auto">
          <a:xfrm>
            <a:off x="6937376" y="3082926"/>
            <a:ext cx="3000375" cy="1000125"/>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Application</a:t>
            </a:r>
            <a:br>
              <a:rPr lang="en-US" altLang="en-US" i="1">
                <a:solidFill>
                  <a:schemeClr val="bg1"/>
                </a:solidFill>
                <a:latin typeface="Tahoma" panose="020B0604030504040204" pitchFamily="34" charset="0"/>
              </a:rPr>
            </a:br>
            <a:r>
              <a:rPr lang="en-US" altLang="en-US" i="1">
                <a:solidFill>
                  <a:schemeClr val="bg1"/>
                </a:solidFill>
                <a:latin typeface="Tahoma" panose="020B0604030504040204" pitchFamily="34" charset="0"/>
              </a:rPr>
              <a:t>Program</a:t>
            </a:r>
          </a:p>
        </p:txBody>
      </p:sp>
      <p:sp>
        <p:nvSpPr>
          <p:cNvPr id="78854" name="Oval 6"/>
          <p:cNvSpPr>
            <a:spLocks noChangeArrowheads="1"/>
          </p:cNvSpPr>
          <p:nvPr/>
        </p:nvSpPr>
        <p:spPr bwMode="auto">
          <a:xfrm>
            <a:off x="3592513" y="4548188"/>
            <a:ext cx="1962150" cy="654050"/>
          </a:xfrm>
          <a:prstGeom prst="ellipse">
            <a:avLst/>
          </a:prstGeom>
          <a:gradFill rotWithShape="0">
            <a:gsLst>
              <a:gs pos="0">
                <a:srgbClr val="0B2775"/>
              </a:gs>
              <a:gs pos="100000">
                <a:schemeClr val="accent2"/>
              </a:gs>
            </a:gsLst>
            <a:lin ang="5400000" scaled="1"/>
          </a:gradFill>
          <a:ln>
            <a:noFill/>
          </a:ln>
          <a:effectLst/>
          <a:extLst>
            <a:ext uri="{91240B29-F687-4F45-9708-019B960494DF}">
              <a14:hiddenLine xmlns:a14="http://schemas.microsoft.com/office/drawing/2010/main" w="1270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i="1">
                <a:solidFill>
                  <a:schemeClr val="bg1"/>
                </a:solidFill>
                <a:latin typeface="Tahoma" panose="020B0604030504040204" pitchFamily="34" charset="0"/>
              </a:rPr>
              <a:t>Breakpoint</a:t>
            </a:r>
          </a:p>
          <a:p>
            <a:pPr algn="ctr"/>
            <a:r>
              <a:rPr lang="en-US" altLang="en-US" i="1">
                <a:solidFill>
                  <a:schemeClr val="bg1"/>
                </a:solidFill>
                <a:latin typeface="Tahoma" panose="020B0604030504040204" pitchFamily="34" charset="0"/>
              </a:rPr>
              <a:t>Routine</a:t>
            </a:r>
          </a:p>
        </p:txBody>
      </p:sp>
      <p:sp>
        <p:nvSpPr>
          <p:cNvPr id="78856" name="Text Box 8"/>
          <p:cNvSpPr txBox="1">
            <a:spLocks noChangeArrowheads="1"/>
          </p:cNvSpPr>
          <p:nvPr/>
        </p:nvSpPr>
        <p:spPr bwMode="auto">
          <a:xfrm>
            <a:off x="7131050" y="1941513"/>
            <a:ext cx="3227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latin typeface="Tahoma" panose="020B0604030504040204" pitchFamily="34" charset="0"/>
              </a:rPr>
              <a:t>Line 8 reached</a:t>
            </a:r>
          </a:p>
        </p:txBody>
      </p:sp>
      <p:cxnSp>
        <p:nvCxnSpPr>
          <p:cNvPr id="78858" name="AutoShape 10"/>
          <p:cNvCxnSpPr>
            <a:cxnSpLocks noChangeShapeType="1"/>
            <a:stCxn id="78853" idx="0"/>
          </p:cNvCxnSpPr>
          <p:nvPr/>
        </p:nvCxnSpPr>
        <p:spPr bwMode="auto">
          <a:xfrm rot="5400000" flipH="1">
            <a:off x="7327901" y="1973263"/>
            <a:ext cx="704850" cy="1514475"/>
          </a:xfrm>
          <a:prstGeom prst="curvedConnector2">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859" name="Rectangle 11"/>
          <p:cNvSpPr>
            <a:spLocks noChangeArrowheads="1"/>
          </p:cNvSpPr>
          <p:nvPr/>
        </p:nvSpPr>
        <p:spPr bwMode="auto">
          <a:xfrm>
            <a:off x="5399088" y="2187575"/>
            <a:ext cx="1524000" cy="787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r>
              <a:rPr lang="en-US" altLang="en-US" i="1">
                <a:latin typeface="Tahoma" panose="020B0604030504040204" pitchFamily="34" charset="0"/>
              </a:rPr>
              <a:t>Debug events</a:t>
            </a:r>
          </a:p>
        </p:txBody>
      </p:sp>
      <p:sp>
        <p:nvSpPr>
          <p:cNvPr id="78860" name="Text Box 12"/>
          <p:cNvSpPr txBox="1">
            <a:spLocks noChangeArrowheads="1"/>
          </p:cNvSpPr>
          <p:nvPr/>
        </p:nvSpPr>
        <p:spPr bwMode="auto">
          <a:xfrm>
            <a:off x="6119814" y="2619375"/>
            <a:ext cx="71437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400">
                <a:latin typeface="Tahoma" panose="020B0604030504040204" pitchFamily="34" charset="0"/>
              </a:rPr>
              <a:t>line 10</a:t>
            </a:r>
          </a:p>
        </p:txBody>
      </p:sp>
      <p:cxnSp>
        <p:nvCxnSpPr>
          <p:cNvPr id="78861" name="AutoShape 13"/>
          <p:cNvCxnSpPr>
            <a:cxnSpLocks noChangeShapeType="1"/>
            <a:stCxn id="78860" idx="1"/>
            <a:endCxn id="78854" idx="6"/>
          </p:cNvCxnSpPr>
          <p:nvPr/>
        </p:nvCxnSpPr>
        <p:spPr bwMode="auto">
          <a:xfrm rot="10800000" flipV="1">
            <a:off x="5554663" y="2773363"/>
            <a:ext cx="565150" cy="2101850"/>
          </a:xfrm>
          <a:prstGeom prst="curvedConnector3">
            <a:avLst>
              <a:gd name="adj1" fmla="val 50000"/>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8653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240</TotalTime>
  <Words>2583</Words>
  <Application>Microsoft Office PowerPoint</Application>
  <PresentationFormat>Widescreen</PresentationFormat>
  <Paragraphs>524</Paragraphs>
  <Slides>109</Slides>
  <Notes>27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2" baseType="lpstr">
      <vt:lpstr>Arial</vt:lpstr>
      <vt:lpstr>Book Antiqua</vt:lpstr>
      <vt:lpstr>Calibri</vt:lpstr>
      <vt:lpstr>Courier New</vt:lpstr>
      <vt:lpstr>Monotype Sorts</vt:lpstr>
      <vt:lpstr>Symbol</vt:lpstr>
      <vt:lpstr>Tahoma</vt:lpstr>
      <vt:lpstr>Times New Roman</vt:lpstr>
      <vt:lpstr>Tw Cen MT</vt:lpstr>
      <vt:lpstr>Tw Cen MT Condensed</vt:lpstr>
      <vt:lpstr>Wingdings 3</vt:lpstr>
      <vt:lpstr>Integral</vt:lpstr>
      <vt:lpstr>Microsoft Word Document</vt:lpstr>
      <vt:lpstr>Software Architecture</vt:lpstr>
      <vt:lpstr>PowerPoint Presentation</vt:lpstr>
      <vt:lpstr>PowerPoint Presentation</vt:lpstr>
      <vt:lpstr> What is Software Architecture? </vt:lpstr>
      <vt:lpstr> What is Software Architecture? </vt:lpstr>
      <vt:lpstr> What is Software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Catering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Stakeholder</vt:lpstr>
      <vt:lpstr>Stakeholder</vt:lpstr>
      <vt:lpstr>Stakeholder</vt:lpstr>
      <vt:lpstr>PowerPoint Presentation</vt:lpstr>
      <vt:lpstr>The Role of the Architect</vt:lpstr>
      <vt:lpstr>Adding architecture, the easy way </vt:lpstr>
      <vt:lpstr>Architecture in the life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Architectural Styles vs. Design Patterns</vt:lpstr>
      <vt:lpstr>Characterizing Architectural Styles</vt:lpstr>
      <vt:lpstr>The Pipe-and-Filter Style</vt:lpstr>
      <vt:lpstr>Pipe-and-Filter Example: UNIX Text Processing</vt:lpstr>
      <vt:lpstr>Pipe-and-Filter Advantages and Disadvantages</vt:lpstr>
      <vt:lpstr>The Layered System Style</vt:lpstr>
      <vt:lpstr>Layered Virtual Machine Example:  Java</vt:lpstr>
      <vt:lpstr>Layered System Example: OSI Protocol Stack</vt:lpstr>
      <vt:lpstr>Layered System Advantages and Disadvantages</vt:lpstr>
      <vt:lpstr>The Blackboard Style</vt:lpstr>
      <vt:lpstr>Blackboard Example: A Chat Room</vt:lpstr>
      <vt:lpstr>Blackboard Advantages and Disadvantages</vt:lpstr>
      <vt:lpstr>The Hypertext Style</vt:lpstr>
      <vt:lpstr>Hypertext Example: The World Wide Web</vt:lpstr>
      <vt:lpstr>Hypertext Advantages and Disadvantages</vt:lpstr>
      <vt:lpstr>Event-Based Systems and the Implicit Invocation Style</vt:lpstr>
      <vt:lpstr>Implicit Invocation Example: Program Debugging (1)</vt:lpstr>
      <vt:lpstr>Implicit Invocation Example: Program Debugging (2)</vt:lpstr>
      <vt:lpstr>Implicit Invocation Example: Program Debugging (3)</vt:lpstr>
      <vt:lpstr>Implicit Invocation Example: Program Debugging (4)</vt:lpstr>
      <vt:lpstr>Implicit Invocation Advantages &amp; Disadvantages</vt:lpstr>
      <vt:lpstr>Distributed Peer-to-Peer Systems</vt:lpstr>
      <vt:lpstr>Client/Server Systems</vt:lpstr>
      <vt:lpstr>Client/Server Example: The World Wide Web</vt:lpstr>
      <vt:lpstr>3-Tier Client/Server Systems</vt:lpstr>
      <vt:lpstr>3-Tier System Example: Marketing at a TelCo</vt:lpstr>
      <vt:lpstr>The Real Peer-to-Peer Apps</vt:lpstr>
      <vt:lpstr>Peer-to-Peer Advantages and Disadvantages</vt:lpstr>
      <vt:lpstr>Some Criteria for Selecting and Comparing Styles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Parameswari Bala</dc:creator>
  <cp:lastModifiedBy>Parameswari Bala</cp:lastModifiedBy>
  <cp:revision>85</cp:revision>
  <dcterms:created xsi:type="dcterms:W3CDTF">2017-12-26T14:08:07Z</dcterms:created>
  <dcterms:modified xsi:type="dcterms:W3CDTF">2017-12-27T18:47:44Z</dcterms:modified>
</cp:coreProperties>
</file>